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notesSlides/notesSlide5.xml" ContentType="application/vnd.openxmlformats-officedocument.presentationml.notesSl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_rels/notesSlide16.xml.rels" ContentType="application/vnd.openxmlformats-package.relationships+xml"/>
  <Override PartName="/ppt/notesSlides/_rels/notesSlide5.xml.rels" ContentType="application/vnd.openxmlformats-package.relationships+xml"/>
  <Override PartName="/ppt/notesSlides/_rels/notesSlide25.xml.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Layouts/slideLayout50.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2.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1.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32.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64.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4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62.xml" ContentType="application/vnd.openxmlformats-officedocument.presentationml.slideLayout+xml"/>
  <Override PartName="/ppt/slideLayouts/slideLayout41.xml" ContentType="application/vnd.openxmlformats-officedocument.presentationml.slideLayout+xml"/>
  <Override PartName="/ppt/slideLayouts/slideLayout63.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5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54.xml.rels" ContentType="application/vnd.openxmlformats-package.relationships+xml"/>
  <Override PartName="/ppt/slideLayouts/_rels/slideLayout32.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55.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5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64.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62.xml.rels" ContentType="application/vnd.openxmlformats-package.relationships+xml"/>
  <Override PartName="/ppt/slideLayouts/_rels/slideLayout40.xml.rels" ContentType="application/vnd.openxmlformats-package.relationships+xml"/>
  <Override PartName="/ppt/slideLayouts/_rels/slideLayout63.xml.rels" ContentType="application/vnd.openxmlformats-package.relationships+xml"/>
  <Override PartName="/ppt/slideLayouts/_rels/slideLayout41.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4.xml.rels" ContentType="application/vnd.openxmlformats-package.relationships+xml"/>
  <Override PartName="/ppt/slides/_rels/slide47.xml.rels" ContentType="application/vnd.openxmlformats-package.relationships+xml"/>
  <Override PartName="/ppt/slides/_rels/slide25.xml.rels" ContentType="application/vnd.openxmlformats-package.relationships+xml"/>
  <Override PartName="/ppt/slides/_rels/slide48.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48.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embeddings/oleObject1.bin" ContentType="application/vnd.openxmlformats-officedocument.oleObject"/>
  <Override PartName="/ppt/media/image1.jpeg" ContentType="image/jpeg"/>
  <Override PartName="/ppt/media/image25.jpeg" ContentType="image/jpeg"/>
  <Override PartName="/ppt/media/image8.png" ContentType="image/png"/>
  <Override PartName="/ppt/media/image2.jpeg" ContentType="image/jpeg"/>
  <Override PartName="/ppt/media/image37.jpeg" ContentType="image/jpeg"/>
  <Override PartName="/ppt/media/image34.png" ContentType="image/png"/>
  <Override PartName="/ppt/media/image15.jpeg" ContentType="image/jpeg"/>
  <Override PartName="/ppt/media/image7.png" ContentType="image/png"/>
  <Override PartName="/ppt/media/image3.jpeg" ContentType="image/jpeg"/>
  <Override PartName="/ppt/media/image30.jpeg" ContentType="image/jpeg"/>
  <Override PartName="/ppt/media/image5.png" ContentType="image/png"/>
  <Override PartName="/ppt/media/image10.png" ContentType="image/png"/>
  <Override PartName="/ppt/media/image39.jpeg" ContentType="image/jpeg"/>
  <Override PartName="/ppt/media/image4.jpeg" ContentType="image/jpeg"/>
  <Override PartName="/ppt/media/image6.jpeg" ContentType="image/jpeg"/>
  <Override PartName="/ppt/media/image11.jpeg" ContentType="image/jpeg"/>
  <Override PartName="/ppt/media/image16.png" ContentType="image/png"/>
  <Override PartName="/ppt/media/image9.jpeg" ContentType="image/jpeg"/>
  <Override PartName="/ppt/media/image36.jpeg" ContentType="image/jpeg"/>
  <Override PartName="/ppt/media/image12.jpeg" ContentType="image/jpeg"/>
  <Override PartName="/ppt/media/image13.jpeg" ContentType="image/jpeg"/>
  <Override PartName="/ppt/media/image14.png" ContentType="image/png"/>
  <Override PartName="/ppt/media/image35.jpeg" ContentType="image/jpeg"/>
  <Override PartName="/ppt/media/image17.png" ContentType="image/png"/>
  <Override PartName="/ppt/media/image18.wmf" ContentType="image/x-wmf"/>
  <Override PartName="/ppt/media/image19.jpeg" ContentType="image/jpeg"/>
  <Override PartName="/ppt/media/image20.png" ContentType="image/png"/>
  <Override PartName="/ppt/media/image21.png" ContentType="image/png"/>
  <Override PartName="/ppt/media/image22.png" ContentType="image/png"/>
  <Override PartName="/ppt/media/image38.jpeg" ContentType="image/jpeg"/>
  <Override PartName="/ppt/media/image23.png" ContentType="image/png"/>
  <Override PartName="/ppt/media/image26.jpeg" ContentType="image/jpeg"/>
  <Override PartName="/ppt/media/image24.jpeg" ContentType="image/jpeg"/>
  <Override PartName="/ppt/media/image27.jpeg" ContentType="image/jpeg"/>
  <Override PartName="/ppt/media/image33.png" ContentType="image/png"/>
  <Override PartName="/ppt/media/image28.png" ContentType="image/png"/>
  <Override PartName="/ppt/media/image32.jpeg" ContentType="image/jpeg"/>
  <Override PartName="/ppt/media/image29.jpeg" ContentType="image/jpeg"/>
  <Override PartName="/ppt/media/image31.png" ContentType="image/png"/>
  <Override PartName="/ppt/media/image40.jpeg" ContentType="image/jpeg"/>
  <Override PartName="/ppt/media/image41.jpeg" ContentType="image/jpeg"/>
  <Override PartName="/ppt/comments/comment25.xml" ContentType="application/vnd.openxmlformats-officedocument.presentationml.comments+xml"/>
  <Override PartName="/ppt/commentAuthors.xml" ContentType="application/vnd.openxmlformats-officedocument.presentationml.commentAuthors+xml"/>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x="12192000" cy="6858000"/>
  <p:notesSz cx="7099300" cy="10223500"/>
</p:presentation>
</file>

<file path=ppt/commentAuthors.xml><?xml version="1.0" encoding="utf-8"?>
<p:cmAuthorLst xmlns:p="http://schemas.openxmlformats.org/presentationml/2006/main">
  <p:cmAuthor id="0" name="Karla Arruda" initials="K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presProps" Target="presProps.xml"/><Relationship Id="rId58" Type="http://schemas.openxmlformats.org/officeDocument/2006/relationships/commentAuthors" Target="commentAuthors.xml"/>
</Relationships>
</file>

<file path=ppt/comments/comment25.xml><?xml version="1.0" encoding="utf-8"?>
<p:cmLst xmlns:p="http://schemas.openxmlformats.org/presentationml/2006/main">
  <p:cm authorId="0" dt="2021-08-10T07:15:47.599000000" idx="1">
    <p:pos x="0" y="0"/>
    <p:text>Trouxe o Vant aqui para o tópico de Fotogrametria pela afinidade maior a Aerofotogrametria.</p:text>
  </p:cm>
</p:cmLst>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pt-BR" sz="1400" spc="-1" strike="noStrike">
                <a:solidFill>
                  <a:srgbClr val="000000"/>
                </a:solidFill>
                <a:latin typeface="Arial"/>
              </a:rPr>
              <a:t>Clique para mover o slide</a:t>
            </a:r>
            <a:endParaRPr b="0" lang="pt-BR" sz="1400" spc="-1" strike="noStrike">
              <a:solidFill>
                <a:srgbClr val="000000"/>
              </a:solidFill>
              <a:latin typeface="Arial"/>
            </a:endParaRPr>
          </a:p>
        </p:txBody>
      </p:sp>
      <p:sp>
        <p:nvSpPr>
          <p:cNvPr id="23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pt-BR" sz="2000" spc="-1" strike="noStrike">
                <a:solidFill>
                  <a:srgbClr val="000000"/>
                </a:solidFill>
                <a:latin typeface="Arial"/>
              </a:rPr>
              <a:t>Clique para editar o formato de notas</a:t>
            </a:r>
            <a:endParaRPr b="0" lang="pt-BR" sz="2000" spc="-1" strike="noStrike">
              <a:solidFill>
                <a:srgbClr val="000000"/>
              </a:solidFill>
              <a:latin typeface="Arial"/>
            </a:endParaRPr>
          </a:p>
        </p:txBody>
      </p:sp>
      <p:sp>
        <p:nvSpPr>
          <p:cNvPr id="23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t-BR" sz="1400" spc="-1" strike="noStrike">
                <a:solidFill>
                  <a:srgbClr val="000000"/>
                </a:solidFill>
                <a:latin typeface="Times New Roman"/>
              </a:rPr>
              <a:t>&lt;cabeçalho&gt;</a:t>
            </a:r>
            <a:endParaRPr b="0" lang="pt-BR" sz="1400" spc="-1" strike="noStrike">
              <a:solidFill>
                <a:srgbClr val="000000"/>
              </a:solidFill>
              <a:latin typeface="Times New Roman"/>
            </a:endParaRPr>
          </a:p>
        </p:txBody>
      </p:sp>
      <p:sp>
        <p:nvSpPr>
          <p:cNvPr id="239"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pt-BR" sz="1400" spc="-1" strike="noStrike">
                <a:solidFill>
                  <a:srgbClr val="000000"/>
                </a:solidFill>
                <a:latin typeface="Times New Roman"/>
              </a:defRPr>
            </a:lvl1pPr>
          </a:lstStyle>
          <a:p>
            <a:pPr indent="0" algn="r">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240"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241"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pt-BR" sz="1400" spc="-1" strike="noStrike">
                <a:solidFill>
                  <a:srgbClr val="000000"/>
                </a:solidFill>
                <a:latin typeface="Times New Roman"/>
              </a:defRPr>
            </a:lvl1pPr>
          </a:lstStyle>
          <a:p>
            <a:pPr indent="0" algn="r">
              <a:buNone/>
            </a:pPr>
            <a:fld id="{3C4AEA9F-FE4C-4F9A-A6F3-CF54CA4E5AF6}" type="slidenum">
              <a:rPr b="0" lang="pt-BR" sz="1400" spc="-1" strike="noStrike">
                <a:solidFill>
                  <a:srgbClr val="000000"/>
                </a:solidFill>
                <a:latin typeface="Times New Roman"/>
              </a:rPr>
              <a:t>&lt;número&gt;</a:t>
            </a:fld>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18515160" y="-13188960"/>
            <a:ext cx="24807600" cy="13955400"/>
          </a:xfrm>
          <a:prstGeom prst="rect">
            <a:avLst/>
          </a:prstGeom>
          <a:ln w="0">
            <a:noFill/>
          </a:ln>
        </p:spPr>
      </p:sp>
      <p:sp>
        <p:nvSpPr>
          <p:cNvPr id="456" name="PlaceHolder 2"/>
          <p:cNvSpPr>
            <a:spLocks noGrp="1"/>
          </p:cNvSpPr>
          <p:nvPr>
            <p:ph type="body"/>
          </p:nvPr>
        </p:nvSpPr>
        <p:spPr>
          <a:xfrm>
            <a:off x="709560" y="4856040"/>
            <a:ext cx="5655960" cy="4574880"/>
          </a:xfrm>
          <a:prstGeom prst="rect">
            <a:avLst/>
          </a:prstGeom>
          <a:noFill/>
          <a:ln w="0">
            <a:noFill/>
          </a:ln>
        </p:spPr>
        <p:txBody>
          <a:bodyPr numCol="1" spcCol="0" lIns="0" rIns="0" tIns="0" bIns="0" anchor="ctr">
            <a:noAutofit/>
          </a:bodyPr>
          <a:p>
            <a:pPr marL="216000" indent="0">
              <a:lnSpc>
                <a:spcPct val="100000"/>
              </a:lnSpc>
              <a:buNone/>
            </a:pPr>
            <a:r>
              <a:rPr b="0" lang="pt-BR" sz="2000" spc="-1" strike="noStrike">
                <a:solidFill>
                  <a:srgbClr val="000000"/>
                </a:solidFill>
                <a:latin typeface="Arial"/>
              </a:rPr>
              <a:t> </a:t>
            </a:r>
            <a:r>
              <a:rPr b="0" lang="pt-BR" sz="2000" spc="-1" strike="noStrike">
                <a:solidFill>
                  <a:srgbClr val="000000"/>
                </a:solidFill>
                <a:latin typeface="Arial"/>
              </a:rPr>
              <a:t>O limite para se considerar a terra como plana é 55 km2 para trabalhos de precisão. Para medições aproximadas pode se considerar o dobro.(BORGES, 1992). </a:t>
            </a:r>
            <a:endParaRPr b="0" lang="pt-BR" sz="2000" spc="-1" strike="noStrike">
              <a:solidFill>
                <a:srgbClr val="000000"/>
              </a:solid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18515160" y="-13188960"/>
            <a:ext cx="24807600" cy="13955400"/>
          </a:xfrm>
          <a:prstGeom prst="rect">
            <a:avLst/>
          </a:prstGeom>
          <a:ln w="0">
            <a:noFill/>
          </a:ln>
        </p:spPr>
      </p:sp>
      <p:sp>
        <p:nvSpPr>
          <p:cNvPr id="458" name="PlaceHolder 2"/>
          <p:cNvSpPr>
            <a:spLocks noGrp="1"/>
          </p:cNvSpPr>
          <p:nvPr>
            <p:ph type="body"/>
          </p:nvPr>
        </p:nvSpPr>
        <p:spPr>
          <a:xfrm>
            <a:off x="709560" y="4856040"/>
            <a:ext cx="5655960" cy="4574880"/>
          </a:xfrm>
          <a:prstGeom prst="rect">
            <a:avLst/>
          </a:prstGeom>
          <a:noFill/>
          <a:ln w="0">
            <a:noFill/>
          </a:ln>
        </p:spPr>
        <p:txBody>
          <a:bodyPr numCol="1" spcCol="0" lIns="0" rIns="0" tIns="0" bIns="0" anchor="ctr">
            <a:noAutofit/>
          </a:bodyPr>
          <a:p>
            <a:pPr indent="0">
              <a:lnSpc>
                <a:spcPct val="100000"/>
              </a:lnSpc>
              <a:spcBef>
                <a:spcPts val="360"/>
              </a:spcBef>
              <a:buNone/>
              <a:tabLst>
                <a:tab algn="l" pos="0"/>
              </a:tabLst>
            </a:pPr>
            <a:r>
              <a:rPr b="0" lang="pt-BR" sz="2000" spc="-1" strike="noStrike">
                <a:solidFill>
                  <a:srgbClr val="000000"/>
                </a:solidFill>
                <a:latin typeface="Roboto Condensed"/>
              </a:rPr>
              <a:t>https://www.youtube.com/watch?v=zHFgVgTsTds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18515160" y="-13188960"/>
            <a:ext cx="24807600" cy="13955400"/>
          </a:xfrm>
          <a:prstGeom prst="rect">
            <a:avLst/>
          </a:prstGeom>
          <a:ln w="0">
            <a:noFill/>
          </a:ln>
        </p:spPr>
      </p:sp>
      <p:sp>
        <p:nvSpPr>
          <p:cNvPr id="454" name="PlaceHolder 2"/>
          <p:cNvSpPr>
            <a:spLocks noGrp="1"/>
          </p:cNvSpPr>
          <p:nvPr>
            <p:ph type="body"/>
          </p:nvPr>
        </p:nvSpPr>
        <p:spPr>
          <a:xfrm>
            <a:off x="709560" y="4856040"/>
            <a:ext cx="5655960" cy="4574880"/>
          </a:xfrm>
          <a:prstGeom prst="rect">
            <a:avLst/>
          </a:prstGeom>
          <a:noFill/>
          <a:ln w="0">
            <a:noFill/>
          </a:ln>
        </p:spPr>
        <p:txBody>
          <a:bodyPr numCol="1" spcCol="0" lIns="0" rIns="0" tIns="0" bIns="0" anchor="ctr">
            <a:noAutofit/>
          </a:bodyPr>
          <a:p>
            <a:pPr marL="216000" indent="0" algn="just">
              <a:lnSpc>
                <a:spcPct val="100000"/>
              </a:lnSpc>
              <a:buNone/>
            </a:pPr>
            <a:r>
              <a:rPr b="0" lang="pt-BR" sz="2000" spc="-1" strike="noStrike">
                <a:solidFill>
                  <a:srgbClr val="000000"/>
                </a:solidFill>
                <a:latin typeface="Roboto Condensed"/>
                <a:ea typeface="Roboto Condensed"/>
              </a:rPr>
              <a:t>Trata-se da representação gráfica da superfície do globo terrestre, dividindo-se em duas grandes áreas: a </a:t>
            </a:r>
            <a:r>
              <a:rPr b="1" lang="pt-BR" sz="2000" spc="-1" strike="noStrike">
                <a:solidFill>
                  <a:srgbClr val="000000"/>
                </a:solidFill>
                <a:latin typeface="Roboto Condensed"/>
                <a:ea typeface="Roboto Condensed"/>
              </a:rPr>
              <a:t>Geodésia</a:t>
            </a:r>
            <a:r>
              <a:rPr b="0" lang="pt-BR" sz="2000" spc="-1" strike="noStrike">
                <a:solidFill>
                  <a:srgbClr val="000000"/>
                </a:solidFill>
                <a:latin typeface="Roboto Condensed"/>
                <a:ea typeface="Roboto Condensed"/>
              </a:rPr>
              <a:t> e a </a:t>
            </a:r>
            <a:r>
              <a:rPr b="1" lang="pt-BR" sz="2000" spc="-1" strike="noStrike">
                <a:solidFill>
                  <a:srgbClr val="000000"/>
                </a:solidFill>
                <a:latin typeface="Roboto Condensed"/>
                <a:ea typeface="Roboto Condensed"/>
              </a:rPr>
              <a:t>Topografia</a:t>
            </a:r>
            <a:r>
              <a:rPr b="0" lang="pt-BR" sz="2000" spc="-1" strike="noStrike">
                <a:solidFill>
                  <a:srgbClr val="000000"/>
                </a:solidFill>
                <a:latin typeface="Roboto Condensed"/>
                <a:ea typeface="Roboto Condensed"/>
              </a:rPr>
              <a:t>.</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4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4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5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5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6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6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6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6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7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8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9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0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0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0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0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1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2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2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2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2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3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4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4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4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5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6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6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7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7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7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8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8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9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0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0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1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1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1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2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2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2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2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2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3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3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3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3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3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3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5423"/>
        </a:solidFill>
      </p:bgPr>
    </p:bg>
    <p:spTree>
      <p:nvGrpSpPr>
        <p:cNvPr id="1" name=""/>
        <p:cNvGrpSpPr/>
        <p:nvPr/>
      </p:nvGrpSpPr>
      <p:grpSpPr>
        <a:xfrm>
          <a:off x="0" y="0"/>
          <a:ext cx="0" cy="0"/>
          <a:chOff x="0" y="0"/>
          <a:chExt cx="0" cy="0"/>
        </a:xfrm>
      </p:grpSpPr>
      <p:sp>
        <p:nvSpPr>
          <p:cNvPr id="0" name="Shape 10"/>
          <p:cNvSpPr/>
          <p:nvPr/>
        </p:nvSpPr>
        <p:spPr>
          <a:xfrm>
            <a:off x="8277120" y="5619600"/>
            <a:ext cx="2999880" cy="137880"/>
          </a:xfrm>
          <a:prstGeom prst="rect">
            <a:avLst/>
          </a:prstGeom>
          <a:solidFill>
            <a:srgbClr val="4ecdc4"/>
          </a:solidFill>
          <a:ln w="0">
            <a:noFill/>
          </a:ln>
        </p:spPr>
        <p:style>
          <a:lnRef idx="0"/>
          <a:fillRef idx="0"/>
          <a:effectRef idx="0"/>
          <a:fontRef idx="minor"/>
        </p:style>
        <p:txBody>
          <a:bodyPr tIns="69120" bIns="69120" anchor="ctr">
            <a:noAutofit/>
          </a:bodyPr>
          <a:p>
            <a:pPr>
              <a:lnSpc>
                <a:spcPct val="100000"/>
              </a:lnSpc>
            </a:pPr>
            <a:endParaRPr b="0" lang="pt-BR" sz="1400" spc="-1" strike="noStrike">
              <a:solidFill>
                <a:srgbClr val="000000"/>
              </a:solidFill>
              <a:latin typeface="Roboto Condensed"/>
            </a:endParaRPr>
          </a:p>
        </p:txBody>
      </p:sp>
      <p:sp>
        <p:nvSpPr>
          <p:cNvPr id="1" name="PlaceHolder 1"/>
          <p:cNvSpPr>
            <a:spLocks noGrp="1"/>
          </p:cNvSpPr>
          <p:nvPr>
            <p:ph type="title"/>
          </p:nvPr>
        </p:nvSpPr>
        <p:spPr>
          <a:xfrm>
            <a:off x="4016520" y="2960640"/>
            <a:ext cx="7260840" cy="2405520"/>
          </a:xfrm>
          <a:prstGeom prst="rect">
            <a:avLst/>
          </a:prstGeom>
          <a:noFill/>
          <a:ln w="0">
            <a:noFill/>
          </a:ln>
        </p:spPr>
        <p:txBody>
          <a:bodyPr numCol="1" spcCol="0" tIns="91440" bIns="91440" anchor="b">
            <a:noAutofit/>
          </a:bodyPr>
          <a:p>
            <a:pPr indent="0" algn="r">
              <a:lnSpc>
                <a:spcPct val="100000"/>
              </a:lnSpc>
              <a:buNone/>
            </a:pPr>
            <a:r>
              <a:rPr b="0" lang="pt-BR" sz="4800" spc="-1" strike="noStrike">
                <a:solidFill>
                  <a:srgbClr val="ffffff"/>
                </a:solidFill>
                <a:latin typeface="Roboto Condensed"/>
                <a:ea typeface="Roboto Condensed"/>
              </a:rPr>
              <a:t>Clique para editar o título Mestre</a:t>
            </a:r>
            <a:endParaRPr b="0" lang="pt-BR" sz="4800" spc="-1" strike="noStrike">
              <a:solidFill>
                <a:srgbClr val="000000"/>
              </a:solidFill>
              <a:latin typeface="Arial"/>
            </a:endParaRP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Roboto Condensed"/>
              </a:rPr>
              <a:t>Clique para editar o formato de texto dos tópicos</a:t>
            </a:r>
            <a:endParaRPr b="0" lang="pt-BR" sz="1400" spc="-1" strike="noStrike">
              <a:solidFill>
                <a:srgbClr val="000000"/>
              </a:solidFill>
              <a:latin typeface="Roboto Condensed"/>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Shape 30"/>
          <p:cNvSpPr/>
          <p:nvPr/>
        </p:nvSpPr>
        <p:spPr>
          <a:xfrm>
            <a:off x="1084320" y="1506600"/>
            <a:ext cx="2044440" cy="137880"/>
          </a:xfrm>
          <a:prstGeom prst="rect">
            <a:avLst/>
          </a:prstGeom>
          <a:solidFill>
            <a:srgbClr val="4ecdc4"/>
          </a:solidFill>
          <a:ln w="0">
            <a:noFill/>
          </a:ln>
        </p:spPr>
        <p:style>
          <a:lnRef idx="0"/>
          <a:fillRef idx="0"/>
          <a:effectRef idx="0"/>
          <a:fontRef idx="minor"/>
        </p:style>
        <p:txBody>
          <a:bodyPr tIns="69120" bIns="69120" anchor="ctr">
            <a:noAutofit/>
          </a:bodyPr>
          <a:p>
            <a:pPr>
              <a:lnSpc>
                <a:spcPct val="100000"/>
              </a:lnSpc>
            </a:pPr>
            <a:endParaRPr b="0" lang="pt-BR" sz="1400" spc="-1" strike="noStrike">
              <a:solidFill>
                <a:srgbClr val="000000"/>
              </a:solidFill>
              <a:latin typeface="Roboto Condensed"/>
            </a:endParaRPr>
          </a:p>
        </p:txBody>
      </p:sp>
      <p:sp>
        <p:nvSpPr>
          <p:cNvPr id="40" name="Shape 31"/>
          <p:cNvSpPr/>
          <p:nvPr/>
        </p:nvSpPr>
        <p:spPr>
          <a:xfrm>
            <a:off x="0" y="0"/>
            <a:ext cx="183960" cy="6857640"/>
          </a:xfrm>
          <a:prstGeom prst="rect">
            <a:avLst/>
          </a:prstGeom>
          <a:solidFill>
            <a:srgbClr val="f67031"/>
          </a:solidFill>
          <a:ln w="0">
            <a:noFill/>
          </a:ln>
        </p:spPr>
        <p:style>
          <a:lnRef idx="0"/>
          <a:fillRef idx="0"/>
          <a:effectRef idx="0"/>
          <a:fontRef idx="minor"/>
        </p:style>
        <p:txBody>
          <a:bodyPr tIns="91440" bIns="91440" anchor="ctr">
            <a:noAutofit/>
          </a:bodyPr>
          <a:p>
            <a:pPr>
              <a:lnSpc>
                <a:spcPct val="100000"/>
              </a:lnSpc>
            </a:pPr>
            <a:endParaRPr b="0" lang="pt-BR" sz="1400" spc="-1" strike="noStrike">
              <a:solidFill>
                <a:srgbClr val="000000"/>
              </a:solidFill>
              <a:latin typeface="Roboto Condensed"/>
            </a:endParaRPr>
          </a:p>
        </p:txBody>
      </p:sp>
      <p:sp>
        <p:nvSpPr>
          <p:cNvPr id="41" name="PlaceHolder 1"/>
          <p:cNvSpPr>
            <a:spLocks noGrp="1"/>
          </p:cNvSpPr>
          <p:nvPr>
            <p:ph type="title"/>
          </p:nvPr>
        </p:nvSpPr>
        <p:spPr>
          <a:xfrm>
            <a:off x="921600" y="634320"/>
            <a:ext cx="10348560" cy="657720"/>
          </a:xfrm>
          <a:prstGeom prst="rect">
            <a:avLst/>
          </a:prstGeom>
          <a:noFill/>
          <a:ln w="0">
            <a:noFill/>
          </a:ln>
        </p:spPr>
        <p:txBody>
          <a:bodyPr numCol="1" spcCol="0" tIns="91440" bIns="91440" anchor="b">
            <a:noAutofit/>
          </a:bodyPr>
          <a:p>
            <a:pPr indent="0">
              <a:lnSpc>
                <a:spcPct val="100000"/>
              </a:lnSpc>
              <a:buNone/>
            </a:pPr>
            <a:r>
              <a:rPr b="0" lang="pt-BR" sz="1400" spc="-1" strike="noStrike">
                <a:solidFill>
                  <a:srgbClr val="000000"/>
                </a:solidFill>
                <a:latin typeface="Roboto Condensed"/>
                <a:ea typeface="Roboto Condensed"/>
              </a:rPr>
              <a:t>Clique para editar o título Mestre</a:t>
            </a:r>
            <a:endParaRPr b="0" lang="pt-BR" sz="1400" spc="-1" strike="noStrike">
              <a:solidFill>
                <a:srgbClr val="000000"/>
              </a:solidFill>
              <a:latin typeface="Arial"/>
            </a:endParaRPr>
          </a:p>
        </p:txBody>
      </p:sp>
      <p:sp>
        <p:nvSpPr>
          <p:cNvPr id="42" name="PlaceHolder 2"/>
          <p:cNvSpPr>
            <a:spLocks noGrp="1"/>
          </p:cNvSpPr>
          <p:nvPr>
            <p:ph type="body"/>
          </p:nvPr>
        </p:nvSpPr>
        <p:spPr>
          <a:xfrm>
            <a:off x="921600" y="1857960"/>
            <a:ext cx="5022720" cy="4709520"/>
          </a:xfrm>
          <a:prstGeom prst="rect">
            <a:avLst/>
          </a:prstGeom>
          <a:noFill/>
          <a:ln w="0">
            <a:noFill/>
          </a:ln>
        </p:spPr>
        <p:txBody>
          <a:bodyPr numCol="1" spcCol="0" tIns="91440" bIns="91440" anchor="t">
            <a:noAutofit/>
          </a:bodyPr>
          <a:p>
            <a:pPr indent="0">
              <a:lnSpc>
                <a:spcPct val="100000"/>
              </a:lnSpc>
              <a:buNone/>
            </a:pPr>
            <a:r>
              <a:rPr b="0" lang="pt-BR" sz="1400" spc="-1" strike="noStrike">
                <a:solidFill>
                  <a:srgbClr val="000000"/>
                </a:solidFill>
                <a:latin typeface="Roboto Condensed"/>
                <a:ea typeface="Roboto Condensed"/>
              </a:rPr>
              <a:t>Clique para editar os estilos de texto Mestres</a:t>
            </a:r>
            <a:endParaRPr b="0" lang="pt-BR" sz="1400" spc="-1" strike="noStrike">
              <a:solidFill>
                <a:srgbClr val="000000"/>
              </a:solidFill>
              <a:latin typeface="Roboto Condensed"/>
            </a:endParaRPr>
          </a:p>
        </p:txBody>
      </p:sp>
      <p:sp>
        <p:nvSpPr>
          <p:cNvPr id="43" name="PlaceHolder 3"/>
          <p:cNvSpPr>
            <a:spLocks noGrp="1"/>
          </p:cNvSpPr>
          <p:nvPr>
            <p:ph type="body"/>
          </p:nvPr>
        </p:nvSpPr>
        <p:spPr>
          <a:xfrm>
            <a:off x="6247440" y="1857960"/>
            <a:ext cx="5022720" cy="4709520"/>
          </a:xfrm>
          <a:prstGeom prst="rect">
            <a:avLst/>
          </a:prstGeom>
          <a:noFill/>
          <a:ln w="0">
            <a:noFill/>
          </a:ln>
        </p:spPr>
        <p:txBody>
          <a:bodyPr numCol="1" spcCol="0" tIns="91440" bIns="91440" anchor="t">
            <a:noAutofit/>
          </a:bodyPr>
          <a:p>
            <a:pPr indent="0">
              <a:lnSpc>
                <a:spcPct val="100000"/>
              </a:lnSpc>
              <a:buNone/>
            </a:pPr>
            <a:r>
              <a:rPr b="0" lang="pt-BR" sz="1400" spc="-1" strike="noStrike">
                <a:solidFill>
                  <a:srgbClr val="000000"/>
                </a:solidFill>
                <a:latin typeface="Roboto Condensed"/>
                <a:ea typeface="Roboto Condensed"/>
              </a:rPr>
              <a:t>Clique para editar os estilos de texto Mestres</a:t>
            </a:r>
            <a:endParaRPr b="0" lang="pt-BR" sz="1400" spc="-1" strike="noStrike">
              <a:solidFill>
                <a:srgbClr val="000000"/>
              </a:solidFill>
              <a:latin typeface="Roboto Condense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Shape 41"/>
          <p:cNvSpPr/>
          <p:nvPr/>
        </p:nvSpPr>
        <p:spPr>
          <a:xfrm>
            <a:off x="0" y="0"/>
            <a:ext cx="183960" cy="6857640"/>
          </a:xfrm>
          <a:prstGeom prst="rect">
            <a:avLst/>
          </a:prstGeom>
          <a:solidFill>
            <a:srgbClr val="f67031"/>
          </a:solidFill>
          <a:ln w="0">
            <a:noFill/>
          </a:ln>
        </p:spPr>
        <p:style>
          <a:lnRef idx="0"/>
          <a:fillRef idx="0"/>
          <a:effectRef idx="0"/>
          <a:fontRef idx="minor"/>
        </p:style>
        <p:txBody>
          <a:bodyPr tIns="91440" bIns="91440" anchor="ctr">
            <a:noAutofit/>
          </a:bodyPr>
          <a:p>
            <a:pPr>
              <a:lnSpc>
                <a:spcPct val="100000"/>
              </a:lnSpc>
            </a:pPr>
            <a:endParaRPr b="0" lang="pt-BR" sz="1400" spc="-1" strike="noStrike">
              <a:solidFill>
                <a:srgbClr val="000000"/>
              </a:solidFill>
              <a:latin typeface="Roboto Condensed"/>
            </a:endParaRPr>
          </a:p>
        </p:txBody>
      </p:sp>
      <p:sp>
        <p:nvSpPr>
          <p:cNvPr id="81" name="Shape 42"/>
          <p:cNvSpPr/>
          <p:nvPr/>
        </p:nvSpPr>
        <p:spPr>
          <a:xfrm>
            <a:off x="1084320" y="1506600"/>
            <a:ext cx="2044440" cy="137880"/>
          </a:xfrm>
          <a:prstGeom prst="rect">
            <a:avLst/>
          </a:prstGeom>
          <a:solidFill>
            <a:srgbClr val="4ecdc4"/>
          </a:solidFill>
          <a:ln w="0">
            <a:noFill/>
          </a:ln>
        </p:spPr>
        <p:style>
          <a:lnRef idx="0"/>
          <a:fillRef idx="0"/>
          <a:effectRef idx="0"/>
          <a:fontRef idx="minor"/>
        </p:style>
        <p:txBody>
          <a:bodyPr tIns="69120" bIns="69120" anchor="ctr">
            <a:noAutofit/>
          </a:bodyPr>
          <a:p>
            <a:pPr>
              <a:lnSpc>
                <a:spcPct val="100000"/>
              </a:lnSpc>
            </a:pPr>
            <a:endParaRPr b="0" lang="pt-BR" sz="1400" spc="-1" strike="noStrike">
              <a:solidFill>
                <a:srgbClr val="000000"/>
              </a:solidFill>
              <a:latin typeface="Roboto Condensed"/>
            </a:endParaRPr>
          </a:p>
        </p:txBody>
      </p:sp>
      <p:sp>
        <p:nvSpPr>
          <p:cNvPr id="82" name="PlaceHolder 1"/>
          <p:cNvSpPr>
            <a:spLocks noGrp="1"/>
          </p:cNvSpPr>
          <p:nvPr>
            <p:ph type="title"/>
          </p:nvPr>
        </p:nvSpPr>
        <p:spPr>
          <a:xfrm>
            <a:off x="921600" y="634320"/>
            <a:ext cx="10348560" cy="657720"/>
          </a:xfrm>
          <a:prstGeom prst="rect">
            <a:avLst/>
          </a:prstGeom>
          <a:noFill/>
          <a:ln w="0">
            <a:noFill/>
          </a:ln>
        </p:spPr>
        <p:txBody>
          <a:bodyPr numCol="1" spcCol="0" tIns="91440" bIns="91440" anchor="b">
            <a:noAutofit/>
          </a:bodyPr>
          <a:p>
            <a:pPr indent="0">
              <a:lnSpc>
                <a:spcPct val="100000"/>
              </a:lnSpc>
              <a:buNone/>
            </a:pPr>
            <a:r>
              <a:rPr b="0" lang="pt-BR" sz="1400" spc="-1" strike="noStrike">
                <a:solidFill>
                  <a:srgbClr val="000000"/>
                </a:solidFill>
                <a:latin typeface="Roboto Condensed"/>
                <a:ea typeface="Roboto Condensed"/>
              </a:rPr>
              <a:t>Clique para editar o título Mestre</a:t>
            </a:r>
            <a:endParaRPr b="0" lang="pt-BR" sz="1400" spc="-1" strike="noStrike">
              <a:solidFill>
                <a:srgbClr val="000000"/>
              </a:solidFill>
              <a:latin typeface="Arial"/>
            </a:endParaRPr>
          </a:p>
        </p:txBody>
      </p:sp>
      <p:sp>
        <p:nvSpPr>
          <p:cNvPr id="8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Roboto Condensed"/>
              </a:rPr>
              <a:t>Clique para editar o formato de texto dos tópicos</a:t>
            </a:r>
            <a:endParaRPr b="0" lang="pt-BR" sz="1400" spc="-1" strike="noStrike">
              <a:solidFill>
                <a:srgbClr val="000000"/>
              </a:solidFill>
              <a:latin typeface="Roboto Condensed"/>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b9bc"/>
        </a:solidFill>
      </p:bgPr>
    </p:bg>
    <p:spTree>
      <p:nvGrpSpPr>
        <p:cNvPr id="1" name=""/>
        <p:cNvGrpSpPr/>
        <p:nvPr/>
      </p:nvGrpSpPr>
      <p:grpSpPr>
        <a:xfrm>
          <a:off x="0" y="0"/>
          <a:ext cx="0" cy="0"/>
          <a:chOff x="0" y="0"/>
          <a:chExt cx="0" cy="0"/>
        </a:xfrm>
      </p:grpSpPr>
      <p:sp>
        <p:nvSpPr>
          <p:cNvPr id="120" name="Shape 12"/>
          <p:cNvSpPr/>
          <p:nvPr/>
        </p:nvSpPr>
        <p:spPr>
          <a:xfrm>
            <a:off x="7574040" y="0"/>
            <a:ext cx="4617720" cy="6857640"/>
          </a:xfrm>
          <a:prstGeom prst="rect">
            <a:avLst/>
          </a:prstGeom>
          <a:solidFill>
            <a:srgbClr val="ffffff"/>
          </a:solidFill>
          <a:ln w="0">
            <a:noFill/>
          </a:ln>
        </p:spPr>
        <p:style>
          <a:lnRef idx="0"/>
          <a:fillRef idx="0"/>
          <a:effectRef idx="0"/>
          <a:fontRef idx="minor"/>
        </p:style>
        <p:txBody>
          <a:bodyPr tIns="91440" bIns="91440" anchor="ctr">
            <a:noAutofit/>
          </a:bodyPr>
          <a:p>
            <a:pPr>
              <a:lnSpc>
                <a:spcPct val="100000"/>
              </a:lnSpc>
            </a:pPr>
            <a:endParaRPr b="0" lang="pt-BR" sz="1400" spc="-1" strike="noStrike">
              <a:solidFill>
                <a:srgbClr val="000000"/>
              </a:solidFill>
              <a:latin typeface="Roboto Condensed"/>
            </a:endParaRPr>
          </a:p>
        </p:txBody>
      </p:sp>
      <p:sp>
        <p:nvSpPr>
          <p:cNvPr id="121" name="PlaceHolder 1"/>
          <p:cNvSpPr>
            <a:spLocks noGrp="1"/>
          </p:cNvSpPr>
          <p:nvPr>
            <p:ph type="title"/>
          </p:nvPr>
        </p:nvSpPr>
        <p:spPr>
          <a:xfrm>
            <a:off x="914400" y="3863880"/>
            <a:ext cx="6006960" cy="1910160"/>
          </a:xfrm>
          <a:prstGeom prst="rect">
            <a:avLst/>
          </a:prstGeom>
          <a:noFill/>
          <a:ln w="0">
            <a:noFill/>
          </a:ln>
        </p:spPr>
        <p:txBody>
          <a:bodyPr numCol="1" spcCol="0" tIns="91440" bIns="91440" anchor="b">
            <a:noAutofit/>
          </a:bodyPr>
          <a:p>
            <a:pPr indent="0" algn="r">
              <a:lnSpc>
                <a:spcPct val="100000"/>
              </a:lnSpc>
              <a:buNone/>
            </a:pPr>
            <a:r>
              <a:rPr b="0" lang="pt-BR" sz="4000" spc="-1" strike="noStrike">
                <a:solidFill>
                  <a:srgbClr val="ffffff"/>
                </a:solidFill>
                <a:latin typeface="Roboto Condensed"/>
                <a:ea typeface="Roboto Condensed"/>
              </a:rPr>
              <a:t>Clique para editar o título Mestre</a:t>
            </a:r>
            <a:endParaRPr b="0" lang="pt-BR" sz="4000" spc="-1" strike="noStrike">
              <a:solidFill>
                <a:srgbClr val="000000"/>
              </a:solidFill>
              <a:latin typeface="Arial"/>
            </a:endParaRPr>
          </a:p>
        </p:txBody>
      </p:sp>
      <p:sp>
        <p:nvSpPr>
          <p:cNvPr id="12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Roboto Condensed"/>
              </a:rPr>
              <a:t>Clique para editar o formato de texto dos tópicos</a:t>
            </a:r>
            <a:endParaRPr b="0" lang="pt-BR" sz="1400" spc="-1" strike="noStrike">
              <a:solidFill>
                <a:srgbClr val="000000"/>
              </a:solidFill>
              <a:latin typeface="Roboto Condensed"/>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9e46"/>
        </a:solidFill>
      </p:bgPr>
    </p:bg>
    <p:spTree>
      <p:nvGrpSpPr>
        <p:cNvPr id="1" name=""/>
        <p:cNvGrpSpPr/>
        <p:nvPr/>
      </p:nvGrpSpPr>
      <p:grpSpPr>
        <a:xfrm>
          <a:off x="0" y="0"/>
          <a:ext cx="0" cy="0"/>
          <a:chOff x="0" y="0"/>
          <a:chExt cx="0" cy="0"/>
        </a:xfrm>
      </p:grpSpPr>
      <p:sp>
        <p:nvSpPr>
          <p:cNvPr id="159" name="PlaceHolder 1"/>
          <p:cNvSpPr>
            <a:spLocks noGrp="1"/>
          </p:cNvSpPr>
          <p:nvPr>
            <p:ph type="body"/>
          </p:nvPr>
        </p:nvSpPr>
        <p:spPr>
          <a:xfrm>
            <a:off x="2018520" y="2882520"/>
            <a:ext cx="8154720" cy="1092960"/>
          </a:xfrm>
          <a:prstGeom prst="rect">
            <a:avLst/>
          </a:prstGeom>
          <a:noFill/>
          <a:ln w="0">
            <a:noFill/>
          </a:ln>
        </p:spPr>
        <p:txBody>
          <a:bodyPr numCol="1" spcCol="0" tIns="91440" bIns="91440" anchor="t">
            <a:noAutofit/>
          </a:bodyPr>
          <a:p>
            <a:pPr indent="0" algn="ctr">
              <a:lnSpc>
                <a:spcPct val="100000"/>
              </a:lnSpc>
              <a:buNone/>
            </a:pPr>
            <a:r>
              <a:rPr b="0" i="1" lang="pt-BR" sz="1400" spc="-1" strike="noStrike">
                <a:solidFill>
                  <a:srgbClr val="000000"/>
                </a:solidFill>
                <a:latin typeface="Roboto Condensed"/>
                <a:ea typeface="Roboto Condensed"/>
              </a:rPr>
              <a:t>Editar estilos de texto Mestre</a:t>
            </a:r>
            <a:endParaRPr b="0" lang="pt-BR" sz="1400" spc="-1" strike="noStrike">
              <a:solidFill>
                <a:srgbClr val="000000"/>
              </a:solidFill>
              <a:latin typeface="Roboto Condensed"/>
            </a:endParaRPr>
          </a:p>
        </p:txBody>
      </p:sp>
      <p:sp>
        <p:nvSpPr>
          <p:cNvPr id="16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400" spc="-1" strike="noStrike">
                <a:solidFill>
                  <a:srgbClr val="000000"/>
                </a:solidFill>
                <a:latin typeface="Arial"/>
              </a:rPr>
              <a:t>Clique para editar o formato do texto do título</a:t>
            </a:r>
            <a:endParaRPr b="0" lang="pt-BR"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b9bc"/>
        </a:solidFill>
      </p:bgPr>
    </p:bg>
    <p:spTree>
      <p:nvGrpSpPr>
        <p:cNvPr id="1" name=""/>
        <p:cNvGrpSpPr/>
        <p:nvPr/>
      </p:nvGrpSpPr>
      <p:grpSpPr>
        <a:xfrm>
          <a:off x="0" y="0"/>
          <a:ext cx="0" cy="0"/>
          <a:chOff x="0" y="0"/>
          <a:chExt cx="0" cy="0"/>
        </a:xfrm>
      </p:grpSpPr>
      <p:sp>
        <p:nvSpPr>
          <p:cNvPr id="197" name="Shape 48"/>
          <p:cNvSpPr/>
          <p:nvPr/>
        </p:nvSpPr>
        <p:spPr>
          <a:xfrm>
            <a:off x="0" y="6719760"/>
            <a:ext cx="12191760" cy="137880"/>
          </a:xfrm>
          <a:prstGeom prst="rect">
            <a:avLst/>
          </a:prstGeom>
          <a:solidFill>
            <a:srgbClr val="f67031"/>
          </a:solidFill>
          <a:ln w="0">
            <a:noFill/>
          </a:ln>
        </p:spPr>
        <p:style>
          <a:lnRef idx="0"/>
          <a:fillRef idx="0"/>
          <a:effectRef idx="0"/>
          <a:fontRef idx="minor"/>
        </p:style>
        <p:txBody>
          <a:bodyPr tIns="69120" bIns="69120" anchor="ctr">
            <a:noAutofit/>
          </a:bodyPr>
          <a:p>
            <a:pPr>
              <a:lnSpc>
                <a:spcPct val="100000"/>
              </a:lnSpc>
            </a:pPr>
            <a:endParaRPr b="0" lang="pt-BR" sz="1400" spc="-1" strike="noStrike">
              <a:solidFill>
                <a:srgbClr val="000000"/>
              </a:solidFill>
              <a:latin typeface="Roboto Condensed"/>
            </a:endParaRPr>
          </a:p>
        </p:txBody>
      </p:sp>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400" spc="-1" strike="noStrike">
                <a:solidFill>
                  <a:srgbClr val="000000"/>
                </a:solidFill>
                <a:latin typeface="Arial"/>
              </a:rPr>
              <a:t>Clique para editar o formato do texto do título</a:t>
            </a:r>
            <a:endParaRPr b="0" lang="pt-BR" sz="1400" spc="-1" strike="noStrike">
              <a:solidFill>
                <a:srgbClr val="000000"/>
              </a:solidFill>
              <a:latin typeface="Arial"/>
            </a:endParaRPr>
          </a:p>
        </p:txBody>
      </p:sp>
      <p:sp>
        <p:nvSpPr>
          <p:cNvPr id="19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Roboto Condensed"/>
              </a:rPr>
              <a:t>Clique para editar o formato de texto dos tópicos</a:t>
            </a:r>
            <a:endParaRPr b="0" lang="pt-BR" sz="1400" spc="-1" strike="noStrike">
              <a:solidFill>
                <a:srgbClr val="000000"/>
              </a:solidFill>
              <a:latin typeface="Roboto Condensed"/>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9.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9.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9.xml"/>
</Relationships>
</file>

<file path=ppt/slides/_rels/slide1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9.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29.xml"/>
</Relationships>
</file>

<file path=ppt/slides/_rels/slide2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8.wmf"/><Relationship Id="rId3" Type="http://schemas.openxmlformats.org/officeDocument/2006/relationships/image" Target="../media/image19.jpeg"/><Relationship Id="rId4" Type="http://schemas.openxmlformats.org/officeDocument/2006/relationships/slideLayout" Target="../slideLayouts/slideLayout29.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9.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9.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9.xml"/>
</Relationships>
</file>

<file path=ppt/slides/_rels/slide2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slideLayout" Target="../slideLayouts/slideLayout29.xml"/><Relationship Id="rId4" Type="http://schemas.openxmlformats.org/officeDocument/2006/relationships/comments" Target="../comments/comment25.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9.xml"/>
</Relationships>
</file>

<file path=ppt/slides/_rels/slide27.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hyperlink" Target="https://www.flickr.com/photos/danusacampos/4828458724/" TargetMode="External"/><Relationship Id="rId3" Type="http://schemas.openxmlformats.org/officeDocument/2006/relationships/slideLayout" Target="../slideLayouts/slideLayout6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hyperlink" Target="http://www.beloose.com/profiles/blogs/frank-lloyd-wright-on-drawing-part-three-un-built" TargetMode="External"/><Relationship Id="rId3" Type="http://schemas.openxmlformats.org/officeDocument/2006/relationships/slideLayout" Target="../slideLayouts/slideLayout6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9.xml"/>
</Relationships>
</file>

<file path=ppt/slides/_rels/slide43.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29.xml"/>
</Relationships>
</file>

<file path=ppt/slides/_rels/slide44.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jpeg"/><Relationship Id="rId3" Type="http://schemas.openxmlformats.org/officeDocument/2006/relationships/slideLayout" Target="../slideLayouts/slideLayout29.xml"/>
</Relationships>
</file>

<file path=ppt/slides/_rels/slide45.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29.xml"/>
</Relationships>
</file>

<file path=ppt/slides/_rels/slide46.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jpeg"/><Relationship Id="rId3" Type="http://schemas.openxmlformats.org/officeDocument/2006/relationships/image" Target="../media/image40.jpeg"/><Relationship Id="rId4" Type="http://schemas.openxmlformats.org/officeDocument/2006/relationships/image" Target="../media/image41.jpeg"/><Relationship Id="rId5" Type="http://schemas.openxmlformats.org/officeDocument/2006/relationships/slideLayout" Target="../slideLayouts/slideLayout6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9.xml"/>
</Relationships>
</file>

<file path=ppt/slides/_rels/slide8.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9.xml"/>
</Relationships>
</file>

<file path=ppt/slides/_rels/slide9.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2606760" y="3108960"/>
            <a:ext cx="8668800" cy="2406240"/>
          </a:xfrm>
          <a:prstGeom prst="rect">
            <a:avLst/>
          </a:prstGeom>
          <a:noFill/>
          <a:ln w="0">
            <a:noFill/>
          </a:ln>
        </p:spPr>
        <p:txBody>
          <a:bodyPr numCol="1" spcCol="0" tIns="91440" bIns="91440" anchor="b">
            <a:noAutofit/>
          </a:bodyPr>
          <a:p>
            <a:pPr indent="0" algn="r">
              <a:lnSpc>
                <a:spcPct val="100000"/>
              </a:lnSpc>
              <a:buNone/>
            </a:pPr>
            <a:r>
              <a:rPr b="1" lang="pt-BR" sz="4800" spc="-1" strike="noStrike">
                <a:solidFill>
                  <a:srgbClr val="ffffff"/>
                </a:solidFill>
                <a:latin typeface="Roboto Condensed"/>
                <a:ea typeface="Roboto Condensed"/>
              </a:rPr>
              <a:t>Topografia</a:t>
            </a:r>
            <a:br>
              <a:rPr sz="4800"/>
            </a:br>
            <a:r>
              <a:rPr b="1" lang="pt-BR" sz="4800" spc="-1" strike="noStrike">
                <a:solidFill>
                  <a:srgbClr val="ffffff"/>
                </a:solidFill>
                <a:latin typeface="Roboto Condensed"/>
                <a:ea typeface="Roboto Condensed"/>
              </a:rPr>
              <a:t>Conceitos e Objetivos</a:t>
            </a:r>
            <a:endParaRPr b="0" lang="pt-BR" sz="4800" spc="-1" strike="noStrike">
              <a:solidFill>
                <a:srgbClr val="000000"/>
              </a:solidFill>
              <a:latin typeface="Arial"/>
            </a:endParaRPr>
          </a:p>
        </p:txBody>
      </p:sp>
      <p:sp>
        <p:nvSpPr>
          <p:cNvPr id="243" name="CaixaDeTexto 2"/>
          <p:cNvSpPr/>
          <p:nvPr/>
        </p:nvSpPr>
        <p:spPr>
          <a:xfrm>
            <a:off x="8277120" y="5805360"/>
            <a:ext cx="3018960" cy="396000"/>
          </a:xfrm>
          <a:prstGeom prst="rect">
            <a:avLst/>
          </a:prstGeom>
          <a:noFill/>
          <a:ln w="0">
            <a:noFill/>
          </a:ln>
        </p:spPr>
        <p:style>
          <a:lnRef idx="0"/>
          <a:fillRef idx="0"/>
          <a:effectRef idx="0"/>
          <a:fontRef idx="minor"/>
        </p:style>
        <p:txBody>
          <a:bodyPr anchor="t">
            <a:spAutoFit/>
          </a:bodyPr>
          <a:p>
            <a:pPr>
              <a:lnSpc>
                <a:spcPct val="100000"/>
              </a:lnSpc>
            </a:pPr>
            <a:r>
              <a:rPr b="1" lang="pt-BR" sz="2000" spc="-1" strike="noStrike">
                <a:solidFill>
                  <a:srgbClr val="ffffff"/>
                </a:solidFill>
                <a:latin typeface="Roboto Condensed"/>
                <a:ea typeface="Roboto Condensed"/>
              </a:rPr>
              <a:t>Fernando  Ribeiro</a:t>
            </a:r>
            <a:endParaRPr b="0" lang="pt-B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 Box 3"/>
          <p:cNvSpPr/>
          <p:nvPr/>
        </p:nvSpPr>
        <p:spPr>
          <a:xfrm>
            <a:off x="9871200" y="63784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8FE6AA7B-8252-42B2-B1DA-045E3DFA6C79}"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77" name="PlaceHolder 1"/>
          <p:cNvSpPr>
            <a:spLocks noGrp="1"/>
          </p:cNvSpPr>
          <p:nvPr>
            <p:ph/>
          </p:nvPr>
        </p:nvSpPr>
        <p:spPr>
          <a:xfrm>
            <a:off x="922320" y="1908000"/>
            <a:ext cx="3228480" cy="658440"/>
          </a:xfrm>
          <a:prstGeom prst="rect">
            <a:avLst/>
          </a:prstGeom>
          <a:noFill/>
          <a:ln w="0">
            <a:noFill/>
          </a:ln>
        </p:spPr>
        <p:txBody>
          <a:bodyPr numCol="1" spcCol="0" tIns="91440" bIns="91440" anchor="t">
            <a:noAutofit/>
          </a:bodyPr>
          <a:p>
            <a:pPr indent="0" algn="just">
              <a:lnSpc>
                <a:spcPct val="100000"/>
              </a:lnSpc>
              <a:buNone/>
            </a:pPr>
            <a:r>
              <a:rPr b="1" lang="pt-BR" sz="2800" spc="-1" strike="noStrike">
                <a:solidFill>
                  <a:srgbClr val="000000"/>
                </a:solidFill>
                <a:latin typeface="Roboto Condensed"/>
                <a:ea typeface="Roboto Condensed"/>
              </a:rPr>
              <a:t>Geodésia Superior</a:t>
            </a:r>
            <a:endParaRPr b="0" lang="pt-BR" sz="2800" spc="-1" strike="noStrike">
              <a:solidFill>
                <a:srgbClr val="000000"/>
              </a:solidFill>
              <a:latin typeface="Roboto Condensed"/>
            </a:endParaRPr>
          </a:p>
          <a:p>
            <a:pPr indent="0" algn="just">
              <a:lnSpc>
                <a:spcPct val="100000"/>
              </a:lnSpc>
              <a:buNone/>
            </a:pPr>
            <a:endParaRPr b="0" lang="pt-BR" sz="1600" spc="-1" strike="noStrike">
              <a:solidFill>
                <a:srgbClr val="000000"/>
              </a:solidFill>
              <a:latin typeface="Roboto Condensed"/>
            </a:endParaRPr>
          </a:p>
          <a:p>
            <a:pPr indent="0">
              <a:lnSpc>
                <a:spcPct val="100000"/>
              </a:lnSpc>
              <a:buNone/>
            </a:pPr>
            <a:endParaRPr b="0" lang="pt-BR" sz="1600" spc="-1" strike="noStrike">
              <a:solidFill>
                <a:srgbClr val="000000"/>
              </a:solidFill>
              <a:latin typeface="Roboto Condensed"/>
            </a:endParaRPr>
          </a:p>
        </p:txBody>
      </p:sp>
      <p:sp>
        <p:nvSpPr>
          <p:cNvPr id="278"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
        <p:nvSpPr>
          <p:cNvPr id="279" name="CaixaDeTexto 9"/>
          <p:cNvSpPr/>
          <p:nvPr/>
        </p:nvSpPr>
        <p:spPr>
          <a:xfrm>
            <a:off x="1558800" y="6427800"/>
            <a:ext cx="838476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100" spc="-1" strike="noStrike">
                <a:solidFill>
                  <a:srgbClr val="202122"/>
                </a:solidFill>
                <a:latin typeface="Roboto Condensed"/>
              </a:rPr>
              <a:t>https://www.researchgate.net/figure/Figura-43-Relacoes-entre-a-superficie-da-Terra-o-geoide-e-o-elipsoide_fig6_309810437</a:t>
            </a:r>
            <a:endParaRPr b="0" lang="pt-BR" sz="1100" spc="-1" strike="noStrike">
              <a:solidFill>
                <a:srgbClr val="000000"/>
              </a:solidFill>
              <a:latin typeface="Arial"/>
            </a:endParaRPr>
          </a:p>
        </p:txBody>
      </p:sp>
      <p:pic>
        <p:nvPicPr>
          <p:cNvPr id="280" name="Picture 2" descr="3. Relações entre a superfície da Terra, o geóide e o elipsóide. "/>
          <p:cNvPicPr/>
          <p:nvPr/>
        </p:nvPicPr>
        <p:blipFill>
          <a:blip r:embed="rId1"/>
          <a:stretch/>
        </p:blipFill>
        <p:spPr>
          <a:xfrm>
            <a:off x="2203560" y="2946240"/>
            <a:ext cx="7667280" cy="26888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 Box 3"/>
          <p:cNvSpPr/>
          <p:nvPr/>
        </p:nvSpPr>
        <p:spPr>
          <a:xfrm>
            <a:off x="9871200" y="63784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DA5C653F-6351-447A-823E-402448EC378D}"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82" name="PlaceHolder 1"/>
          <p:cNvSpPr>
            <a:spLocks noGrp="1"/>
          </p:cNvSpPr>
          <p:nvPr>
            <p:ph/>
          </p:nvPr>
        </p:nvSpPr>
        <p:spPr>
          <a:xfrm>
            <a:off x="922320" y="1803240"/>
            <a:ext cx="3228480" cy="658440"/>
          </a:xfrm>
          <a:prstGeom prst="rect">
            <a:avLst/>
          </a:prstGeom>
          <a:noFill/>
          <a:ln w="0">
            <a:noFill/>
          </a:ln>
        </p:spPr>
        <p:txBody>
          <a:bodyPr numCol="1" spcCol="0" tIns="91440" bIns="91440" anchor="t">
            <a:noAutofit/>
          </a:bodyPr>
          <a:p>
            <a:pPr indent="0" algn="just">
              <a:lnSpc>
                <a:spcPct val="100000"/>
              </a:lnSpc>
              <a:buNone/>
            </a:pPr>
            <a:r>
              <a:rPr b="1" lang="pt-BR" sz="2800" spc="-1" strike="noStrike">
                <a:solidFill>
                  <a:srgbClr val="000000"/>
                </a:solidFill>
                <a:latin typeface="Roboto Condensed"/>
                <a:ea typeface="Roboto Condensed"/>
              </a:rPr>
              <a:t>Geodésia Aplicada</a:t>
            </a:r>
            <a:endParaRPr b="0" lang="pt-BR" sz="2800" spc="-1" strike="noStrike">
              <a:solidFill>
                <a:srgbClr val="000000"/>
              </a:solidFill>
              <a:latin typeface="Roboto Condensed"/>
            </a:endParaRPr>
          </a:p>
          <a:p>
            <a:pPr indent="0" algn="just">
              <a:lnSpc>
                <a:spcPct val="100000"/>
              </a:lnSpc>
              <a:buNone/>
            </a:pPr>
            <a:endParaRPr b="0" lang="pt-BR" sz="1600" spc="-1" strike="noStrike">
              <a:solidFill>
                <a:srgbClr val="000000"/>
              </a:solidFill>
              <a:latin typeface="Roboto Condensed"/>
            </a:endParaRPr>
          </a:p>
          <a:p>
            <a:pPr indent="0">
              <a:lnSpc>
                <a:spcPct val="100000"/>
              </a:lnSpc>
              <a:buNone/>
            </a:pPr>
            <a:endParaRPr b="0" lang="pt-BR" sz="1600" spc="-1" strike="noStrike">
              <a:solidFill>
                <a:srgbClr val="000000"/>
              </a:solidFill>
              <a:latin typeface="Roboto Condensed"/>
            </a:endParaRPr>
          </a:p>
        </p:txBody>
      </p:sp>
      <p:sp>
        <p:nvSpPr>
          <p:cNvPr id="283"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
        <p:nvSpPr>
          <p:cNvPr id="284" name="CaixaDeTexto 7"/>
          <p:cNvSpPr/>
          <p:nvPr/>
        </p:nvSpPr>
        <p:spPr>
          <a:xfrm>
            <a:off x="4637160" y="1411200"/>
            <a:ext cx="7152840" cy="61138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pt-BR" sz="1600" spc="-1" strike="noStrike">
                <a:solidFill>
                  <a:srgbClr val="000000"/>
                </a:solidFill>
                <a:latin typeface="Roboto Condensed"/>
              </a:rPr>
              <a:t>A Geodésia Aplicada se ocupa da determinação precisa da localização dos pontos na superfície terrestre através de </a:t>
            </a:r>
            <a:r>
              <a:rPr b="1" lang="pt-BR" sz="1600" spc="-1" strike="noStrike">
                <a:solidFill>
                  <a:srgbClr val="000000"/>
                </a:solidFill>
                <a:latin typeface="Roboto Condensed"/>
              </a:rPr>
              <a:t>sistemas de coordenadas e</a:t>
            </a:r>
            <a:r>
              <a:rPr b="1" lang="pt-BR" sz="1600" spc="-1" strike="noStrike">
                <a:solidFill>
                  <a:srgbClr val="000000"/>
                </a:solidFill>
                <a:latin typeface="Roboto Condensed"/>
                <a:ea typeface="Roboto Condensed"/>
              </a:rPr>
              <a:t> sistemas de referências</a:t>
            </a:r>
            <a:r>
              <a:rPr b="0" lang="pt-BR" sz="1600" spc="-1" strike="noStrike">
                <a:solidFill>
                  <a:srgbClr val="000000"/>
                </a:solidFill>
                <a:latin typeface="Roboto Condensed"/>
                <a:ea typeface="Roboto Condensed"/>
              </a:rPr>
              <a:t>.</a:t>
            </a: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r>
              <a:rPr b="0" lang="pt-BR" sz="1600" spc="-1" strike="noStrike">
                <a:solidFill>
                  <a:srgbClr val="000000"/>
                </a:solidFill>
                <a:latin typeface="Roboto Condensed"/>
                <a:ea typeface="Roboto Condensed"/>
              </a:rPr>
              <a:t>Usualmente, emprega-se os seguintes sistemas de coordenadas:</a:t>
            </a:r>
            <a:endParaRPr b="0" lang="pt-BR" sz="1600" spc="-1" strike="noStrike">
              <a:solidFill>
                <a:srgbClr val="000000"/>
              </a:solidFill>
              <a:latin typeface="Arial"/>
            </a:endParaRPr>
          </a:p>
          <a:p>
            <a:pPr algn="just">
              <a:lnSpc>
                <a:spcPct val="100000"/>
              </a:lnSpc>
            </a:pPr>
            <a:endParaRPr b="0" lang="pt-BR" sz="600" spc="-1" strike="noStrike">
              <a:solidFill>
                <a:srgbClr val="000000"/>
              </a:solidFill>
              <a:latin typeface="Arial"/>
            </a:endParaRPr>
          </a:p>
          <a:p>
            <a:pPr algn="just">
              <a:lnSpc>
                <a:spcPct val="100000"/>
              </a:lnSpc>
            </a:pPr>
            <a:r>
              <a:rPr b="1" lang="pt-BR" sz="1600" spc="-1" strike="noStrike">
                <a:solidFill>
                  <a:srgbClr val="000000"/>
                </a:solidFill>
                <a:latin typeface="Roboto Condensed"/>
                <a:ea typeface="Roboto Condensed"/>
              </a:rPr>
              <a:t>1) sistemas de coordenadas geodésicas ou geográficas. </a:t>
            </a:r>
            <a:r>
              <a:rPr b="0" lang="pt-BR" sz="1600" spc="-1" strike="noStrike">
                <a:solidFill>
                  <a:srgbClr val="000000"/>
                </a:solidFill>
                <a:latin typeface="Roboto Condensed"/>
                <a:ea typeface="Roboto Condensed"/>
              </a:rPr>
              <a:t>Tem caráter curvilíneo e são expressas em grau, minuto e segundo. Cada ponto é definido </a:t>
            </a:r>
            <a:br>
              <a:rPr sz="1600"/>
            </a:br>
            <a:r>
              <a:rPr b="0" lang="pt-BR" sz="1600" spc="-1" strike="noStrike">
                <a:solidFill>
                  <a:srgbClr val="000000"/>
                </a:solidFill>
                <a:latin typeface="Roboto Condensed"/>
                <a:ea typeface="Roboto Condensed"/>
              </a:rPr>
              <a:t>através do par de coordenadas referente à interseção de um meridiano com um paralelo. As coordenadas de um ponto são conhecidas como latitude e longitude.</a:t>
            </a: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marL="181080" indent="-181080" algn="just">
              <a:lnSpc>
                <a:spcPct val="100000"/>
              </a:lnSpc>
              <a:buClr>
                <a:srgbClr val="000000"/>
              </a:buClr>
              <a:buFont typeface="Arial"/>
              <a:buChar char="•"/>
            </a:pPr>
            <a:r>
              <a:rPr b="1" lang="pt-BR" sz="1500" spc="-1" strike="noStrike">
                <a:solidFill>
                  <a:srgbClr val="000000"/>
                </a:solidFill>
                <a:latin typeface="Roboto Condensed"/>
                <a:ea typeface="Roboto Condensed"/>
              </a:rPr>
              <a:t>Meridianos</a:t>
            </a:r>
            <a:r>
              <a:rPr b="0" lang="pt-BR" sz="1500" spc="-1" strike="noStrike">
                <a:solidFill>
                  <a:srgbClr val="000000"/>
                </a:solidFill>
                <a:latin typeface="Roboto Condensed"/>
                <a:ea typeface="Roboto Condensed"/>
              </a:rPr>
              <a:t> – São círculos da esfera terrestre que passam pelos Pólos Norte e Sul. Os meridianos são medidos em longitude a partir do meridiano de Greenwich, </a:t>
            </a:r>
            <a:br>
              <a:rPr sz="1500"/>
            </a:br>
            <a:r>
              <a:rPr b="0" lang="pt-BR" sz="1500" spc="-1" strike="noStrike">
                <a:solidFill>
                  <a:srgbClr val="000000"/>
                </a:solidFill>
                <a:latin typeface="Roboto Condensed"/>
                <a:ea typeface="Roboto Condensed"/>
              </a:rPr>
              <a:t>escolhido arbitrariamente como sendo o meridiano de origem, com valores variando de 0º de longitude (na origem) até +180º de longitude a leste e -180º de longitude a oeste. </a:t>
            </a:r>
            <a:endParaRPr b="0" lang="pt-BR" sz="15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marL="181080" indent="-181080">
              <a:lnSpc>
                <a:spcPct val="100000"/>
              </a:lnSpc>
              <a:buClr>
                <a:srgbClr val="000000"/>
              </a:buClr>
              <a:buFont typeface="Arial"/>
              <a:buChar char="•"/>
            </a:pPr>
            <a:r>
              <a:rPr b="1" lang="pt-BR" sz="1500" spc="-1" strike="noStrike">
                <a:solidFill>
                  <a:srgbClr val="000000"/>
                </a:solidFill>
                <a:latin typeface="Roboto Condensed"/>
                <a:ea typeface="Roboto Condensed"/>
              </a:rPr>
              <a:t> </a:t>
            </a:r>
            <a:r>
              <a:rPr b="1" lang="pt-BR" sz="1500" spc="-1" strike="noStrike">
                <a:solidFill>
                  <a:srgbClr val="000000"/>
                </a:solidFill>
                <a:latin typeface="Roboto Condensed"/>
                <a:ea typeface="Roboto Condensed"/>
              </a:rPr>
              <a:t>Paralelos </a:t>
            </a:r>
            <a:r>
              <a:rPr b="0" lang="pt-BR" sz="1500" spc="-1" strike="noStrike">
                <a:solidFill>
                  <a:srgbClr val="000000"/>
                </a:solidFill>
                <a:latin typeface="Roboto Condensed"/>
                <a:ea typeface="Roboto Condensed"/>
              </a:rPr>
              <a:t>- São círculos que cruzam os meridianos perpendicularmente, isto é, em ângulos retos. O paralelo do Equador divide a Terra nos Hemisférios Norte e Sul, definindo as medidas de latitude como sendo 0º no paralelo do Equador, +90º no Pólo Norte e -90º no Pólo Sul.</a:t>
            </a:r>
            <a:endParaRPr b="0" lang="pt-BR" sz="1500" spc="-1" strike="noStrike">
              <a:solidFill>
                <a:srgbClr val="000000"/>
              </a:solidFill>
              <a:latin typeface="Arial"/>
            </a:endParaRPr>
          </a:p>
          <a:p>
            <a:pPr>
              <a:lnSpc>
                <a:spcPct val="100000"/>
              </a:lnSpc>
            </a:pPr>
            <a:endParaRPr b="0" lang="pt-BR" sz="1600" spc="-1" strike="noStrike">
              <a:solidFill>
                <a:srgbClr val="000000"/>
              </a:solidFill>
              <a:latin typeface="Arial"/>
            </a:endParaRPr>
          </a:p>
          <a:p>
            <a:pPr algn="just">
              <a:lnSpc>
                <a:spcPct val="100000"/>
              </a:lnSpc>
            </a:pPr>
            <a:r>
              <a:rPr b="0" lang="pt-BR" sz="1600" spc="-1" strike="noStrike">
                <a:solidFill>
                  <a:srgbClr val="000000"/>
                </a:solidFill>
                <a:latin typeface="Roboto Condensed"/>
                <a:ea typeface="Roboto Condensed"/>
              </a:rPr>
              <a:t>A latitude e a longitude podem ser consideradas </a:t>
            </a:r>
            <a:r>
              <a:rPr b="1" lang="pt-BR" sz="1600" spc="-1" strike="noStrike">
                <a:solidFill>
                  <a:srgbClr val="000000"/>
                </a:solidFill>
                <a:latin typeface="Roboto Condensed"/>
                <a:ea typeface="Roboto Condensed"/>
              </a:rPr>
              <a:t>em relação à esfera </a:t>
            </a:r>
            <a:r>
              <a:rPr b="0" lang="pt-BR" sz="1600" spc="-1" strike="noStrike">
                <a:solidFill>
                  <a:srgbClr val="000000"/>
                </a:solidFill>
                <a:latin typeface="Roboto Condensed"/>
                <a:ea typeface="Roboto Condensed"/>
              </a:rPr>
              <a:t>(geográficas) ou </a:t>
            </a:r>
            <a:r>
              <a:rPr b="1" lang="pt-BR" sz="1600" spc="-1" strike="noStrike">
                <a:solidFill>
                  <a:srgbClr val="000000"/>
                </a:solidFill>
                <a:latin typeface="Roboto Condensed"/>
                <a:ea typeface="Roboto Condensed"/>
              </a:rPr>
              <a:t>em relação ao elipsóide </a:t>
            </a:r>
            <a:r>
              <a:rPr b="0" lang="pt-BR" sz="1600" spc="-1" strike="noStrike">
                <a:solidFill>
                  <a:srgbClr val="000000"/>
                </a:solidFill>
                <a:latin typeface="Roboto Condensed"/>
                <a:ea typeface="Roboto Condensed"/>
              </a:rPr>
              <a:t>(geodésicas).</a:t>
            </a:r>
            <a:endParaRPr b="0" lang="pt-BR" sz="1600" spc="-1" strike="noStrike">
              <a:solidFill>
                <a:srgbClr val="000000"/>
              </a:solidFill>
              <a:latin typeface="Arial"/>
            </a:endParaRPr>
          </a:p>
        </p:txBody>
      </p:sp>
      <p:pic>
        <p:nvPicPr>
          <p:cNvPr id="285" name="Picture 6" descr=""/>
          <p:cNvPicPr/>
          <p:nvPr/>
        </p:nvPicPr>
        <p:blipFill>
          <a:blip r:embed="rId1"/>
          <a:stretch/>
        </p:blipFill>
        <p:spPr>
          <a:xfrm>
            <a:off x="695160" y="2567160"/>
            <a:ext cx="3704760" cy="39571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 Box 3"/>
          <p:cNvSpPr/>
          <p:nvPr/>
        </p:nvSpPr>
        <p:spPr>
          <a:xfrm>
            <a:off x="9871200" y="63784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6F2206BA-53B9-4A45-992F-D2FFB47518EF}"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87"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
        <p:nvSpPr>
          <p:cNvPr id="288" name="CaixaDeTexto 7"/>
          <p:cNvSpPr/>
          <p:nvPr/>
        </p:nvSpPr>
        <p:spPr>
          <a:xfrm>
            <a:off x="1027080" y="1945080"/>
            <a:ext cx="10753560" cy="42267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pt-BR" sz="1600" spc="-1" strike="noStrike">
                <a:solidFill>
                  <a:srgbClr val="000000"/>
                </a:solidFill>
                <a:latin typeface="Roboto Condensed"/>
                <a:ea typeface="Roboto Condensed"/>
              </a:rPr>
              <a:t>2) sistemas de coordenadas cartográficas. </a:t>
            </a:r>
            <a:r>
              <a:rPr b="0" lang="pt-BR" sz="1600" spc="-1" strike="noStrike">
                <a:solidFill>
                  <a:srgbClr val="000000"/>
                </a:solidFill>
                <a:latin typeface="Roboto Condensed"/>
                <a:ea typeface="Roboto Condensed"/>
              </a:rPr>
              <a:t>São coordenadas projetadas do meio curvo (elipsóide) para o plano.</a:t>
            </a: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r>
              <a:rPr b="0" lang="pt-BR" sz="1600" spc="-1" strike="noStrike">
                <a:solidFill>
                  <a:srgbClr val="000000"/>
                </a:solidFill>
                <a:latin typeface="Roboto Condensed"/>
                <a:ea typeface="Roboto Condensed"/>
              </a:rPr>
              <a:t>No Brasil, é adotado o Sistema Universal Transversa de Mercator -  </a:t>
            </a:r>
            <a:r>
              <a:rPr b="1" lang="pt-BR" sz="1600" spc="-1" strike="noStrike">
                <a:solidFill>
                  <a:srgbClr val="000000"/>
                </a:solidFill>
                <a:latin typeface="Roboto Condensed"/>
                <a:ea typeface="Roboto Condensed"/>
              </a:rPr>
              <a:t>UTM (Universal Transversas de Mercator) </a:t>
            </a:r>
            <a:r>
              <a:rPr b="0" lang="pt-BR" sz="1600" spc="-1" strike="noStrike">
                <a:solidFill>
                  <a:srgbClr val="000000"/>
                </a:solidFill>
                <a:latin typeface="Roboto Condensed"/>
                <a:ea typeface="Roboto Condensed"/>
              </a:rPr>
              <a:t>e as coordenadas são dadas pelas componentes </a:t>
            </a:r>
            <a:r>
              <a:rPr b="1" lang="pt-BR" sz="1600" spc="-1" strike="noStrike">
                <a:solidFill>
                  <a:srgbClr val="000000"/>
                </a:solidFill>
                <a:latin typeface="Roboto Condensed"/>
                <a:ea typeface="Roboto Condensed"/>
              </a:rPr>
              <a:t>E, N </a:t>
            </a:r>
            <a:r>
              <a:rPr b="0" lang="pt-BR" sz="1600" spc="-1" strike="noStrike">
                <a:solidFill>
                  <a:srgbClr val="000000"/>
                </a:solidFill>
                <a:latin typeface="Roboto Condensed"/>
                <a:ea typeface="Roboto Condensed"/>
              </a:rPr>
              <a:t>(Este, Norte, respectivamente)</a:t>
            </a:r>
            <a:endParaRPr b="0" lang="pt-BR" sz="1600" spc="-1" strike="noStrike">
              <a:solidFill>
                <a:srgbClr val="000000"/>
              </a:solidFill>
              <a:latin typeface="Arial"/>
            </a:endParaRPr>
          </a:p>
        </p:txBody>
      </p:sp>
      <p:pic>
        <p:nvPicPr>
          <p:cNvPr id="289" name="Picture 1" descr=""/>
          <p:cNvPicPr/>
          <p:nvPr/>
        </p:nvPicPr>
        <p:blipFill>
          <a:blip r:embed="rId1"/>
          <a:stretch/>
        </p:blipFill>
        <p:spPr>
          <a:xfrm>
            <a:off x="2222640" y="2308320"/>
            <a:ext cx="6566040" cy="3128760"/>
          </a:xfrm>
          <a:prstGeom prst="rect">
            <a:avLst/>
          </a:prstGeom>
          <a:ln w="9525">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Text Box 3"/>
          <p:cNvSpPr/>
          <p:nvPr/>
        </p:nvSpPr>
        <p:spPr>
          <a:xfrm>
            <a:off x="9871200" y="63784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BD237B08-907A-4C8C-8EF6-827E1B004D8B}"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91"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
        <p:nvSpPr>
          <p:cNvPr id="292" name="CaixaDeTexto 7"/>
          <p:cNvSpPr/>
          <p:nvPr/>
        </p:nvSpPr>
        <p:spPr>
          <a:xfrm>
            <a:off x="4665240" y="2353680"/>
            <a:ext cx="7152840" cy="17931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pt-BR" sz="1600" spc="-1" strike="noStrike">
                <a:solidFill>
                  <a:srgbClr val="000000"/>
                </a:solidFill>
                <a:latin typeface="Roboto Condensed"/>
                <a:ea typeface="Roboto Condensed"/>
              </a:rPr>
              <a:t>3) Sistema de Coordenadas Planas ou Coordenadas Cartesianas. </a:t>
            </a:r>
            <a:r>
              <a:rPr b="0" lang="pt-BR" sz="1600" spc="-1" strike="noStrike">
                <a:solidFill>
                  <a:srgbClr val="000000"/>
                </a:solidFill>
                <a:latin typeface="Roboto Condensed"/>
                <a:ea typeface="Roboto Condensed"/>
              </a:rPr>
              <a:t>Os sistemas de coordenadas cartesianas  são baseados em um par de eixos perpendiculares, onde a interseção dos eixos representa a origem para a localização de qualquer ponto sobre o plano.</a:t>
            </a: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r>
              <a:rPr b="0" lang="pt-BR" sz="1600" spc="-1" strike="noStrike">
                <a:solidFill>
                  <a:srgbClr val="000000"/>
                </a:solidFill>
                <a:latin typeface="Roboto Condensed"/>
                <a:ea typeface="Roboto Condensed"/>
              </a:rPr>
              <a:t>Nestes sistemas, as coordenadas dos pontos </a:t>
            </a:r>
            <a:r>
              <a:rPr b="1" lang="pt-BR" sz="1600" spc="-1" strike="noStrike">
                <a:solidFill>
                  <a:srgbClr val="000000"/>
                </a:solidFill>
                <a:latin typeface="Roboto Condensed"/>
                <a:ea typeface="Roboto Condensed"/>
              </a:rPr>
              <a:t>são representadas por um par de valores (x,y)</a:t>
            </a:r>
            <a:endParaRPr b="0" lang="pt-BR" sz="1600" spc="-1" strike="noStrike">
              <a:solidFill>
                <a:srgbClr val="000000"/>
              </a:solidFill>
              <a:latin typeface="Arial"/>
            </a:endParaRPr>
          </a:p>
        </p:txBody>
      </p:sp>
      <p:pic>
        <p:nvPicPr>
          <p:cNvPr id="293" name="Imagem 4" descr="Gráfico, Gráfico de radar&#10;&#10;Descrição gerada automaticamente"/>
          <p:cNvPicPr/>
          <p:nvPr/>
        </p:nvPicPr>
        <p:blipFill>
          <a:blip r:embed="rId1"/>
          <a:stretch/>
        </p:blipFill>
        <p:spPr>
          <a:xfrm>
            <a:off x="922320" y="2133360"/>
            <a:ext cx="3319200" cy="30031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 Box 3"/>
          <p:cNvSpPr/>
          <p:nvPr/>
        </p:nvSpPr>
        <p:spPr>
          <a:xfrm>
            <a:off x="9871200" y="63784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449F0170-FAB5-4B0D-B221-83EBED1B2290}"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95"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
        <p:nvSpPr>
          <p:cNvPr id="296" name="CaixaDeTexto 7"/>
          <p:cNvSpPr/>
          <p:nvPr/>
        </p:nvSpPr>
        <p:spPr>
          <a:xfrm>
            <a:off x="922320" y="1944000"/>
            <a:ext cx="5173200" cy="5028840"/>
          </a:xfrm>
          <a:prstGeom prst="rect">
            <a:avLst/>
          </a:prstGeom>
          <a:noFill/>
          <a:ln w="0">
            <a:noFill/>
          </a:ln>
        </p:spPr>
        <p:style>
          <a:lnRef idx="0"/>
          <a:fillRef idx="0"/>
          <a:effectRef idx="0"/>
          <a:fontRef idx="minor"/>
        </p:style>
        <p:txBody>
          <a:bodyPr anchor="t">
            <a:spAutoFit/>
          </a:bodyPr>
          <a:p>
            <a:pPr>
              <a:lnSpc>
                <a:spcPct val="100000"/>
              </a:lnSpc>
            </a:pPr>
            <a:r>
              <a:rPr b="0" lang="pt-BR" sz="1800" spc="-1" strike="noStrike">
                <a:solidFill>
                  <a:srgbClr val="000000"/>
                </a:solidFill>
                <a:latin typeface="Roboto Condensed"/>
                <a:ea typeface="Roboto Condensed"/>
              </a:rPr>
              <a:t>DATUM é o nome dado a modelos matemáticos teóricos utilizados para um sistema de referência</a:t>
            </a: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a:p>
            <a:pPr>
              <a:lnSpc>
                <a:spcPct val="100000"/>
              </a:lnSpc>
            </a:pPr>
            <a:r>
              <a:rPr b="0" lang="pt-BR" sz="1800" spc="-1" strike="noStrike">
                <a:solidFill>
                  <a:srgbClr val="000000"/>
                </a:solidFill>
                <a:latin typeface="Roboto Condensed"/>
                <a:ea typeface="Roboto Condensed"/>
              </a:rPr>
              <a:t>Os modelos mais referidos:</a:t>
            </a: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a:p>
            <a:pPr marL="285840" indent="-285840">
              <a:lnSpc>
                <a:spcPct val="100000"/>
              </a:lnSpc>
              <a:buClr>
                <a:srgbClr val="202122"/>
              </a:buClr>
              <a:buFont typeface="Arial"/>
              <a:buChar char="•"/>
            </a:pPr>
            <a:r>
              <a:rPr b="1" lang="en-US" sz="1800" spc="-1" strike="noStrike">
                <a:solidFill>
                  <a:srgbClr val="202122"/>
                </a:solidFill>
                <a:latin typeface="Roboto Condensed"/>
                <a:ea typeface="Roboto Condensed"/>
              </a:rPr>
              <a:t>Córrego Alegre. Topocêntrico.</a:t>
            </a: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a:p>
            <a:pPr marL="285840" indent="-285840">
              <a:lnSpc>
                <a:spcPct val="100000"/>
              </a:lnSpc>
              <a:buClr>
                <a:srgbClr val="202122"/>
              </a:buClr>
              <a:buFont typeface="Arial"/>
              <a:buChar char="•"/>
            </a:pPr>
            <a:r>
              <a:rPr b="1" lang="pt-BR" sz="1800" spc="-1" strike="noStrike">
                <a:solidFill>
                  <a:srgbClr val="202122"/>
                </a:solidFill>
                <a:latin typeface="Roboto Condensed"/>
                <a:ea typeface="Roboto Condensed"/>
              </a:rPr>
              <a:t>South American Datum (SAD 69)</a:t>
            </a:r>
            <a:r>
              <a:rPr b="0" lang="pt-BR" sz="1800" spc="-1" strike="noStrike">
                <a:solidFill>
                  <a:srgbClr val="202122"/>
                </a:solidFill>
                <a:latin typeface="Roboto Condensed"/>
                <a:ea typeface="Roboto Condensed"/>
              </a:rPr>
              <a:t>. </a:t>
            </a:r>
            <a:r>
              <a:rPr b="1" lang="en-US" sz="1800" spc="-1" strike="noStrike">
                <a:solidFill>
                  <a:srgbClr val="202122"/>
                </a:solidFill>
                <a:latin typeface="Roboto Condensed"/>
                <a:ea typeface="Roboto Condensed"/>
              </a:rPr>
              <a:t>Topocêntrico.</a:t>
            </a: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a:p>
            <a:pPr marL="285840" indent="-285840">
              <a:lnSpc>
                <a:spcPct val="100000"/>
              </a:lnSpc>
              <a:buClr>
                <a:srgbClr val="202122"/>
              </a:buClr>
              <a:buFont typeface="Arial"/>
              <a:buChar char="•"/>
            </a:pPr>
            <a:r>
              <a:rPr b="1" lang="pt-BR" sz="1800" spc="-1" strike="noStrike">
                <a:solidFill>
                  <a:srgbClr val="202122"/>
                </a:solidFill>
                <a:latin typeface="Roboto Condensed"/>
                <a:ea typeface="Roboto Condensed"/>
              </a:rPr>
              <a:t>Sistema de Referência Geocêntrico para as Américas (SIRGAS 2000 </a:t>
            </a:r>
            <a:r>
              <a:rPr b="0" lang="pt-BR" sz="1800" spc="-1" strike="noStrike">
                <a:solidFill>
                  <a:srgbClr val="202122"/>
                </a:solidFill>
                <a:latin typeface="Roboto Condensed"/>
                <a:ea typeface="Roboto Condensed"/>
              </a:rPr>
              <a:t>) . Geocêntrico. Usa como referência o centro de massa da terra. Regional. Adotado desde 2015.</a:t>
            </a: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a:p>
            <a:pPr marL="285840" indent="-285840">
              <a:lnSpc>
                <a:spcPct val="100000"/>
              </a:lnSpc>
              <a:buClr>
                <a:srgbClr val="202122"/>
              </a:buClr>
              <a:buFont typeface="Arial"/>
              <a:buChar char="•"/>
            </a:pPr>
            <a:r>
              <a:rPr b="1" lang="en-US" sz="1800" spc="-1" strike="noStrike">
                <a:solidFill>
                  <a:srgbClr val="202122"/>
                </a:solidFill>
                <a:latin typeface="Roboto Condensed"/>
                <a:ea typeface="Roboto Condensed"/>
              </a:rPr>
              <a:t>WGS 84 (</a:t>
            </a:r>
            <a:r>
              <a:rPr b="1" i="1" lang="en-US" sz="1800" spc="-1" strike="noStrike">
                <a:solidFill>
                  <a:srgbClr val="202122"/>
                </a:solidFill>
                <a:latin typeface="Roboto Condensed"/>
                <a:ea typeface="Roboto Condensed"/>
              </a:rPr>
              <a:t>World Geodetic System</a:t>
            </a:r>
            <a:r>
              <a:rPr b="1" lang="en-US" sz="1800" spc="-1" strike="noStrike">
                <a:solidFill>
                  <a:srgbClr val="202122"/>
                </a:solidFill>
                <a:latin typeface="Roboto Condensed"/>
                <a:ea typeface="Roboto Condensed"/>
              </a:rPr>
              <a:t>).</a:t>
            </a:r>
            <a:r>
              <a:rPr b="0" lang="pt-BR" sz="1800" spc="-1" strike="noStrike">
                <a:solidFill>
                  <a:srgbClr val="202122"/>
                </a:solidFill>
                <a:latin typeface="Roboto Condensed"/>
                <a:ea typeface="Roboto Condensed"/>
              </a:rPr>
              <a:t> Geocêntrico. Utilizado pelo sistema GPS.</a:t>
            </a: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p:txBody>
      </p:sp>
      <p:pic>
        <p:nvPicPr>
          <p:cNvPr id="297" name="Picture 2" descr="Converter SAD69 Para SIRGAS2000? - Adenilson Giovanini"/>
          <p:cNvPicPr/>
          <p:nvPr/>
        </p:nvPicPr>
        <p:blipFill>
          <a:blip r:embed="rId1"/>
          <a:stretch/>
        </p:blipFill>
        <p:spPr>
          <a:xfrm>
            <a:off x="6358680" y="2767680"/>
            <a:ext cx="5312520" cy="21351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 Box 3"/>
          <p:cNvSpPr/>
          <p:nvPr/>
        </p:nvSpPr>
        <p:spPr>
          <a:xfrm>
            <a:off x="9871200" y="63784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93C54AEE-3BE4-471F-8E60-ADC8E21E864F}"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99"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
        <p:nvSpPr>
          <p:cNvPr id="300" name="CaixaDeTexto 7"/>
          <p:cNvSpPr/>
          <p:nvPr/>
        </p:nvSpPr>
        <p:spPr>
          <a:xfrm>
            <a:off x="5357160" y="2336040"/>
            <a:ext cx="6337080" cy="3011400"/>
          </a:xfrm>
          <a:prstGeom prst="rect">
            <a:avLst/>
          </a:prstGeom>
          <a:noFill/>
          <a:ln w="0">
            <a:noFill/>
          </a:ln>
        </p:spPr>
        <p:style>
          <a:lnRef idx="0"/>
          <a:fillRef idx="0"/>
          <a:effectRef idx="0"/>
          <a:fontRef idx="minor"/>
        </p:style>
        <p:txBody>
          <a:bodyPr anchor="t">
            <a:spAutoFit/>
          </a:bodyPr>
          <a:p>
            <a:pPr algn="just">
              <a:lnSpc>
                <a:spcPct val="100000"/>
              </a:lnSpc>
            </a:pPr>
            <a:endParaRPr b="0" lang="pt-BR" sz="1600" spc="-1" strike="noStrike">
              <a:solidFill>
                <a:srgbClr val="000000"/>
              </a:solidFill>
              <a:latin typeface="Arial"/>
            </a:endParaRPr>
          </a:p>
          <a:p>
            <a:pPr algn="just">
              <a:lnSpc>
                <a:spcPct val="100000"/>
              </a:lnSpc>
            </a:pPr>
            <a:r>
              <a:rPr b="0" lang="pt-BR" sz="1600" spc="-1" strike="noStrike">
                <a:solidFill>
                  <a:srgbClr val="000000"/>
                </a:solidFill>
                <a:latin typeface="Roboto Condensed"/>
                <a:ea typeface="Roboto Condensed"/>
              </a:rPr>
              <a:t>Para amarrar a posição de um ponto no espaço complementam-se as coordenadas bidimensionais com uma terceira coordenada denominada </a:t>
            </a:r>
            <a:r>
              <a:rPr b="1" lang="pt-BR" sz="1600" spc="-1" strike="noStrike">
                <a:solidFill>
                  <a:srgbClr val="000000"/>
                </a:solidFill>
                <a:latin typeface="Roboto Condensed"/>
                <a:ea typeface="Roboto Condensed"/>
              </a:rPr>
              <a:t>altitude</a:t>
            </a:r>
            <a:r>
              <a:rPr b="0" lang="pt-BR" sz="1600" spc="-1" strike="noStrike">
                <a:solidFill>
                  <a:srgbClr val="000000"/>
                </a:solidFill>
                <a:latin typeface="Roboto Condensed"/>
                <a:ea typeface="Roboto Condensed"/>
              </a:rPr>
              <a:t>.</a:t>
            </a: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r>
              <a:rPr b="0" lang="pt-BR" sz="1600" spc="-1" strike="noStrike">
                <a:solidFill>
                  <a:srgbClr val="000000"/>
                </a:solidFill>
                <a:latin typeface="Roboto Condensed"/>
                <a:ea typeface="Roboto Condensed"/>
              </a:rPr>
              <a:t>A </a:t>
            </a:r>
            <a:r>
              <a:rPr b="1" lang="pt-BR" sz="1600" spc="-1" strike="noStrike">
                <a:solidFill>
                  <a:srgbClr val="000000"/>
                </a:solidFill>
                <a:latin typeface="Roboto Condensed"/>
                <a:ea typeface="Roboto Condensed"/>
              </a:rPr>
              <a:t>altitude ortométrica</a:t>
            </a:r>
            <a:r>
              <a:rPr b="0" lang="pt-BR" sz="1600" spc="-1" strike="noStrike">
                <a:solidFill>
                  <a:srgbClr val="000000"/>
                </a:solidFill>
                <a:latin typeface="Roboto Condensed"/>
                <a:ea typeface="Roboto Condensed"/>
              </a:rPr>
              <a:t> de um ponto qualquer sobre a superfície terrestre é a distância contada a partir do geoide, contada sobre a vertical do lugar (alinhamento do fio de prumo).</a:t>
            </a: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r>
              <a:rPr b="0" lang="pt-BR" sz="1600" spc="-1" strike="noStrike">
                <a:solidFill>
                  <a:srgbClr val="000000"/>
                </a:solidFill>
                <a:latin typeface="Roboto Condensed"/>
                <a:ea typeface="Roboto Condensed"/>
              </a:rPr>
              <a:t>A </a:t>
            </a:r>
            <a:r>
              <a:rPr b="1" lang="pt-BR" sz="1600" spc="-1" strike="noStrike">
                <a:solidFill>
                  <a:srgbClr val="000000"/>
                </a:solidFill>
                <a:latin typeface="Roboto Condensed"/>
                <a:ea typeface="Roboto Condensed"/>
              </a:rPr>
              <a:t>altitude geométrica, geodésica ou elipsoidal</a:t>
            </a:r>
            <a:r>
              <a:rPr b="0" lang="pt-BR" sz="1600" spc="-1" strike="noStrike">
                <a:solidFill>
                  <a:srgbClr val="000000"/>
                </a:solidFill>
                <a:latin typeface="Roboto Condensed"/>
                <a:ea typeface="Roboto Condensed"/>
              </a:rPr>
              <a:t> é a distância do ponto na superfície física à superfície do elipsoide, contada sobre a linha reta perpendicular ao elipsoide, chamada de normal do lugar. </a:t>
            </a:r>
            <a:endParaRPr b="0" lang="pt-BR" sz="1600" spc="-1" strike="noStrike">
              <a:solidFill>
                <a:srgbClr val="000000"/>
              </a:solidFill>
              <a:latin typeface="Arial"/>
            </a:endParaRPr>
          </a:p>
        </p:txBody>
      </p:sp>
      <p:pic>
        <p:nvPicPr>
          <p:cNvPr id="301" name="Imagem 2" descr="Diagrama&#10;&#10;Descrição gerada automaticamente"/>
          <p:cNvPicPr/>
          <p:nvPr/>
        </p:nvPicPr>
        <p:blipFill>
          <a:blip r:embed="rId1"/>
          <a:stretch/>
        </p:blipFill>
        <p:spPr>
          <a:xfrm>
            <a:off x="922320" y="2498400"/>
            <a:ext cx="4207680" cy="28843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EE245893-8596-4220-8537-F8E1F079766A}"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03"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
        <p:nvSpPr>
          <p:cNvPr id="304" name="Espaço Reservado para Texto 4"/>
          <p:cNvSpPr/>
          <p:nvPr/>
        </p:nvSpPr>
        <p:spPr>
          <a:xfrm>
            <a:off x="1032480" y="1717560"/>
            <a:ext cx="9630360" cy="4586040"/>
          </a:xfrm>
          <a:prstGeom prst="rect">
            <a:avLst/>
          </a:prstGeom>
          <a:noFill/>
          <a:ln w="0">
            <a:noFill/>
          </a:ln>
        </p:spPr>
        <p:style>
          <a:lnRef idx="0"/>
          <a:fillRef idx="0"/>
          <a:effectRef idx="0"/>
          <a:fontRef idx="minor"/>
        </p:style>
        <p:txBody>
          <a:bodyPr anchor="t">
            <a:noAutofit/>
          </a:bodyPr>
          <a:p>
            <a:pPr algn="just">
              <a:lnSpc>
                <a:spcPct val="100000"/>
              </a:lnSpc>
            </a:pPr>
            <a:r>
              <a:rPr b="1" lang="pt-BR" sz="3200" spc="-1" strike="noStrike">
                <a:solidFill>
                  <a:srgbClr val="000000"/>
                </a:solidFill>
                <a:latin typeface="Roboto Condensed"/>
                <a:ea typeface="Roboto Condensed"/>
              </a:rPr>
              <a:t>Topografia</a:t>
            </a:r>
            <a:endParaRPr b="0" lang="pt-BR" sz="3200" spc="-1" strike="noStrike">
              <a:solidFill>
                <a:srgbClr val="000000"/>
              </a:solidFill>
              <a:latin typeface="Arial"/>
            </a:endParaRPr>
          </a:p>
          <a:p>
            <a:pPr algn="just">
              <a:lnSpc>
                <a:spcPct val="100000"/>
              </a:lnSpc>
            </a:pPr>
            <a:endParaRPr b="0" lang="pt-BR" sz="2000" spc="-1" strike="noStrike">
              <a:solidFill>
                <a:srgbClr val="000000"/>
              </a:solidFill>
              <a:latin typeface="Arial"/>
            </a:endParaRPr>
          </a:p>
          <a:p>
            <a:pPr algn="just">
              <a:lnSpc>
                <a:spcPct val="100000"/>
              </a:lnSpc>
            </a:pPr>
            <a:endParaRPr b="0" lang="pt-BR" sz="2000" spc="-1" strike="noStrike">
              <a:solidFill>
                <a:srgbClr val="000000"/>
              </a:solidFill>
              <a:latin typeface="Arial"/>
            </a:endParaRPr>
          </a:p>
          <a:p>
            <a:pPr marL="216000" indent="-216000" algn="just">
              <a:lnSpc>
                <a:spcPct val="100000"/>
              </a:lnSpc>
              <a:buClr>
                <a:srgbClr val="000000"/>
              </a:buClr>
              <a:buFont typeface="Open Sans"/>
              <a:buChar char="•"/>
            </a:pPr>
            <a:r>
              <a:rPr b="0" lang="pt-BR" sz="20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Do grego: </a:t>
            </a:r>
            <a:r>
              <a:rPr b="0" i="1" lang="pt-BR" sz="1800" spc="-1" strike="noStrike">
                <a:solidFill>
                  <a:srgbClr val="000000"/>
                </a:solidFill>
                <a:latin typeface="Roboto Condensed"/>
                <a:ea typeface="Roboto Condensed"/>
              </a:rPr>
              <a:t>topos</a:t>
            </a:r>
            <a:r>
              <a:rPr b="0" lang="pt-BR" sz="1800" spc="-1" strike="noStrike">
                <a:solidFill>
                  <a:srgbClr val="000000"/>
                </a:solidFill>
                <a:latin typeface="Roboto Condensed"/>
                <a:ea typeface="Roboto Condensed"/>
              </a:rPr>
              <a:t>, lugar, região, e </a:t>
            </a:r>
            <a:r>
              <a:rPr b="0" i="1" lang="pt-BR" sz="1800" spc="-1" strike="noStrike">
                <a:solidFill>
                  <a:srgbClr val="000000"/>
                </a:solidFill>
                <a:latin typeface="Roboto Condensed"/>
                <a:ea typeface="Roboto Condensed"/>
              </a:rPr>
              <a:t>graphein</a:t>
            </a:r>
            <a:r>
              <a:rPr b="0" lang="pt-BR" sz="1800" spc="-1" strike="noStrike">
                <a:solidFill>
                  <a:srgbClr val="000000"/>
                </a:solidFill>
                <a:latin typeface="Roboto Condensed"/>
                <a:ea typeface="Roboto Condensed"/>
              </a:rPr>
              <a:t>, descrever;</a:t>
            </a:r>
            <a:endParaRPr b="0" lang="pt-BR" sz="1800" spc="-1" strike="noStrike">
              <a:solidFill>
                <a:srgbClr val="000000"/>
              </a:solidFill>
              <a:latin typeface="Arial"/>
            </a:endParaRPr>
          </a:p>
          <a:p>
            <a:pPr algn="just">
              <a:lnSpc>
                <a:spcPct val="100000"/>
              </a:lnSpc>
            </a:pPr>
            <a:endParaRPr b="0" lang="pt-BR" sz="1800" spc="-1" strike="noStrike">
              <a:solidFill>
                <a:srgbClr val="000000"/>
              </a:solidFill>
              <a:latin typeface="Arial"/>
            </a:endParaRPr>
          </a:p>
          <a:p>
            <a:pPr marL="216000" indent="-216000" algn="just">
              <a:lnSpc>
                <a:spcPct val="100000"/>
              </a:lnSpc>
              <a:buClr>
                <a:srgbClr val="000000"/>
              </a:buClr>
              <a:buFont typeface="Open Sans"/>
              <a:buChar char="•"/>
            </a:pPr>
            <a:r>
              <a:rPr b="0" lang="pt-BR" sz="1800" spc="-1" strike="noStrike">
                <a:solidFill>
                  <a:srgbClr val="000000"/>
                </a:solidFill>
                <a:latin typeface="Roboto Condensed"/>
                <a:ea typeface="Roboto Condensed"/>
              </a:rPr>
              <a:t>Trata da determinação e representação das dimensões e contornos (ou das características tridimensionais) da superfície da terra, em um plano cartesiano horizontal, através da medição de direções e distâncias </a:t>
            </a:r>
            <a:r>
              <a:rPr b="1"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(McCormac, 2007).</a:t>
            </a:r>
            <a:endParaRPr b="0" lang="pt-BR" sz="1800" spc="-1" strike="noStrike">
              <a:solidFill>
                <a:srgbClr val="000000"/>
              </a:solidFill>
              <a:latin typeface="Arial"/>
            </a:endParaRPr>
          </a:p>
          <a:p>
            <a:pPr algn="just">
              <a:lnSpc>
                <a:spcPct val="100000"/>
              </a:lnSpc>
            </a:pPr>
            <a:endParaRPr b="0" lang="pt-BR" sz="1800" spc="-1" strike="noStrike">
              <a:solidFill>
                <a:srgbClr val="000000"/>
              </a:solidFill>
              <a:latin typeface="Arial"/>
            </a:endParaRPr>
          </a:p>
          <a:p>
            <a:pPr marL="216000" indent="-216000" algn="just">
              <a:lnSpc>
                <a:spcPct val="100000"/>
              </a:lnSpc>
              <a:buClr>
                <a:srgbClr val="000000"/>
              </a:buClr>
              <a:buFont typeface="Open Sans"/>
              <a:buChar char="•"/>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Representa superfícies da terra com dimensão máxima limitada a 80 km a partir da origem do sistema de referência adotado (NBR 13.133/94). </a:t>
            </a:r>
            <a:endParaRPr b="0" lang="pt-BR" sz="1800" spc="-1" strike="noStrike">
              <a:solidFill>
                <a:srgbClr val="000000"/>
              </a:solidFill>
              <a:latin typeface="Arial"/>
            </a:endParaRPr>
          </a:p>
          <a:p>
            <a:pPr algn="just">
              <a:lnSpc>
                <a:spcPct val="100000"/>
              </a:lnSpc>
            </a:pPr>
            <a:endParaRPr b="0" lang="pt-BR" sz="1800" spc="-1" strike="noStrike">
              <a:solidFill>
                <a:srgbClr val="000000"/>
              </a:solidFill>
              <a:latin typeface="Arial"/>
            </a:endParaRPr>
          </a:p>
          <a:p>
            <a:pPr marL="216000" indent="-216000" algn="just">
              <a:lnSpc>
                <a:spcPct val="100000"/>
              </a:lnSpc>
              <a:buClr>
                <a:srgbClr val="000000"/>
              </a:buClr>
              <a:buFont typeface="Open Sans"/>
              <a:buChar char="•"/>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Desconsidera a curvatura terrestre, pois para esta dimensão o erro torna-se desprezível.</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79C83939-5D73-474B-BF6B-1140EDB7D332}"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06"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
        <p:nvSpPr>
          <p:cNvPr id="307" name="Espaço Reservado para Texto 4"/>
          <p:cNvSpPr/>
          <p:nvPr/>
        </p:nvSpPr>
        <p:spPr>
          <a:xfrm>
            <a:off x="1014120" y="1844640"/>
            <a:ext cx="10593000" cy="4581000"/>
          </a:xfrm>
          <a:prstGeom prst="rect">
            <a:avLst/>
          </a:prstGeom>
          <a:noFill/>
          <a:ln w="0">
            <a:noFill/>
          </a:ln>
        </p:spPr>
        <p:style>
          <a:lnRef idx="0"/>
          <a:fillRef idx="0"/>
          <a:effectRef idx="0"/>
          <a:fontRef idx="minor"/>
        </p:style>
        <p:txBody>
          <a:bodyPr anchor="t">
            <a:noAutofit/>
          </a:bodyPr>
          <a:p>
            <a:pPr algn="just">
              <a:lnSpc>
                <a:spcPct val="100000"/>
              </a:lnSpc>
            </a:pPr>
            <a:r>
              <a:rPr b="1" lang="pt-BR" sz="3200" spc="-1" strike="noStrike">
                <a:solidFill>
                  <a:srgbClr val="000000"/>
                </a:solidFill>
                <a:latin typeface="Roboto Condensed"/>
                <a:ea typeface="Roboto Condensed"/>
              </a:rPr>
              <a:t>Topografia - </a:t>
            </a:r>
            <a:r>
              <a:rPr b="0" lang="pt-BR" sz="2800" spc="-1" strike="noStrike">
                <a:solidFill>
                  <a:srgbClr val="000000"/>
                </a:solidFill>
                <a:latin typeface="Roboto Condensed"/>
                <a:ea typeface="Roboto Condensed"/>
              </a:rPr>
              <a:t>Divide-se em topologia e topometria</a:t>
            </a:r>
            <a:endParaRPr b="0" lang="pt-BR" sz="2800" spc="-1" strike="noStrike">
              <a:solidFill>
                <a:srgbClr val="000000"/>
              </a:solidFill>
              <a:latin typeface="Arial"/>
            </a:endParaRPr>
          </a:p>
          <a:p>
            <a:pPr algn="just">
              <a:lnSpc>
                <a:spcPct val="100000"/>
              </a:lnSpc>
            </a:pPr>
            <a:endParaRPr b="0" lang="pt-BR" sz="3200" spc="-1" strike="noStrike">
              <a:solidFill>
                <a:srgbClr val="000000"/>
              </a:solidFill>
              <a:latin typeface="Arial"/>
            </a:endParaRPr>
          </a:p>
          <a:p>
            <a:pPr algn="just">
              <a:lnSpc>
                <a:spcPct val="100000"/>
              </a:lnSpc>
            </a:pPr>
            <a:endParaRPr b="0" lang="pt-BR" sz="1800" spc="-1" strike="noStrike">
              <a:solidFill>
                <a:srgbClr val="000000"/>
              </a:solidFill>
              <a:latin typeface="Arial"/>
            </a:endParaRPr>
          </a:p>
          <a:p>
            <a:pPr algn="just">
              <a:lnSpc>
                <a:spcPct val="100000"/>
              </a:lnSpc>
            </a:pPr>
            <a:r>
              <a:rPr b="1" lang="pt-BR" sz="2800" spc="-1" strike="noStrike">
                <a:solidFill>
                  <a:srgbClr val="000000"/>
                </a:solidFill>
                <a:latin typeface="Roboto Condensed"/>
                <a:ea typeface="Roboto Condensed"/>
              </a:rPr>
              <a:t>a) Topologia ou Geomorfogenia</a:t>
            </a:r>
            <a:endParaRPr b="0" lang="pt-BR" sz="2800" spc="-1" strike="noStrike">
              <a:solidFill>
                <a:srgbClr val="000000"/>
              </a:solidFill>
              <a:latin typeface="Arial"/>
            </a:endParaRPr>
          </a:p>
          <a:p>
            <a:pPr algn="just">
              <a:lnSpc>
                <a:spcPct val="100000"/>
              </a:lnSpc>
            </a:pPr>
            <a:endParaRPr b="0" lang="pt-BR" sz="2000" spc="-1" strike="noStrike">
              <a:solidFill>
                <a:srgbClr val="000000"/>
              </a:solidFill>
              <a:latin typeface="Arial"/>
            </a:endParaRPr>
          </a:p>
          <a:p>
            <a:pPr algn="just">
              <a:lnSpc>
                <a:spcPct val="100000"/>
              </a:lnSpc>
            </a:pPr>
            <a:r>
              <a:rPr b="0" lang="pt-BR" sz="2000" spc="-1" strike="noStrike">
                <a:solidFill>
                  <a:srgbClr val="000000"/>
                </a:solidFill>
                <a:latin typeface="Roboto Condensed"/>
                <a:ea typeface="Roboto Condensed"/>
              </a:rPr>
              <a:t>A topologia tem por objetivo o estudo das formas exteriores do terreno (relevo) e as leis que regem o seu modelado.</a:t>
            </a:r>
            <a:endParaRPr b="0" lang="pt-BR" sz="2000" spc="-1" strike="noStrike">
              <a:solidFill>
                <a:srgbClr val="000000"/>
              </a:solidFill>
              <a:latin typeface="Arial"/>
            </a:endParaRPr>
          </a:p>
          <a:p>
            <a:pPr algn="just">
              <a:lnSpc>
                <a:spcPct val="100000"/>
              </a:lnSpc>
            </a:pPr>
            <a:endParaRPr b="0" lang="pt-BR" sz="2000" spc="-1" strike="noStrike">
              <a:solidFill>
                <a:srgbClr val="000000"/>
              </a:solidFill>
              <a:latin typeface="Arial"/>
            </a:endParaRPr>
          </a:p>
          <a:p>
            <a:pPr algn="just">
              <a:lnSpc>
                <a:spcPct val="100000"/>
              </a:lnSpc>
            </a:pPr>
            <a:r>
              <a:rPr b="1" lang="pt-BR" sz="2800" spc="-1" strike="noStrike">
                <a:solidFill>
                  <a:srgbClr val="000000"/>
                </a:solidFill>
                <a:latin typeface="Roboto Condensed"/>
                <a:ea typeface="Roboto Condensed"/>
              </a:rPr>
              <a:t>b) Topometria</a:t>
            </a:r>
            <a:endParaRPr b="0" lang="pt-BR" sz="2800" spc="-1" strike="noStrike">
              <a:solidFill>
                <a:srgbClr val="000000"/>
              </a:solidFill>
              <a:latin typeface="Arial"/>
            </a:endParaRPr>
          </a:p>
          <a:p>
            <a:pPr algn="just">
              <a:lnSpc>
                <a:spcPct val="100000"/>
              </a:lnSpc>
            </a:pPr>
            <a:endParaRPr b="0" lang="pt-BR" sz="2000" spc="-1" strike="noStrike">
              <a:solidFill>
                <a:srgbClr val="000000"/>
              </a:solidFill>
              <a:latin typeface="Arial"/>
            </a:endParaRPr>
          </a:p>
          <a:p>
            <a:pPr algn="just">
              <a:lnSpc>
                <a:spcPct val="100000"/>
              </a:lnSpc>
            </a:pPr>
            <a:r>
              <a:rPr b="0" lang="pt-BR" sz="2000" spc="-1" strike="noStrike">
                <a:solidFill>
                  <a:srgbClr val="000000"/>
                </a:solidFill>
                <a:latin typeface="Roboto Condensed"/>
                <a:ea typeface="Roboto Condensed"/>
              </a:rPr>
              <a:t>É a medida das distâncias e ângulos obtidos através de instrumentos específicos na representação da superfície desejada. Divide-se em </a:t>
            </a:r>
            <a:r>
              <a:rPr b="1" lang="pt-BR" sz="2800" spc="-1" strike="noStrike">
                <a:solidFill>
                  <a:srgbClr val="000000"/>
                </a:solidFill>
                <a:latin typeface="Roboto Condensed"/>
                <a:ea typeface="Roboto Condensed"/>
              </a:rPr>
              <a:t>Altimetria e Planimetria.</a:t>
            </a:r>
            <a:endParaRPr b="0" lang="pt-BR" sz="2800" spc="-1" strike="noStrike">
              <a:solidFill>
                <a:srgbClr val="000000"/>
              </a:solidFill>
              <a:latin typeface="Arial"/>
            </a:endParaRPr>
          </a:p>
          <a:p>
            <a:pPr algn="just">
              <a:lnSpc>
                <a:spcPct val="100000"/>
              </a:lnSpc>
            </a:pPr>
            <a:endParaRPr b="0" lang="pt-BR" sz="3600" spc="-1" strike="noStrike">
              <a:solidFill>
                <a:srgbClr val="000000"/>
              </a:solidFill>
              <a:latin typeface="Arial"/>
            </a:endParaRPr>
          </a:p>
          <a:p>
            <a:pPr algn="just">
              <a:lnSpc>
                <a:spcPct val="100000"/>
              </a:lnSpc>
            </a:pPr>
            <a:endParaRPr b="0" lang="pt-B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BD0A3899-927F-47D2-AE59-E513D0BE96AB}"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09"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
        <p:nvSpPr>
          <p:cNvPr id="310" name="Espaço Reservado para Texto 4"/>
          <p:cNvSpPr/>
          <p:nvPr/>
        </p:nvSpPr>
        <p:spPr>
          <a:xfrm>
            <a:off x="1055520" y="1844640"/>
            <a:ext cx="10593000" cy="4214160"/>
          </a:xfrm>
          <a:prstGeom prst="rect">
            <a:avLst/>
          </a:prstGeom>
          <a:noFill/>
          <a:ln w="0">
            <a:noFill/>
          </a:ln>
        </p:spPr>
        <p:style>
          <a:lnRef idx="0"/>
          <a:fillRef idx="0"/>
          <a:effectRef idx="0"/>
          <a:fontRef idx="minor"/>
        </p:style>
        <p:txBody>
          <a:bodyPr anchor="t">
            <a:noAutofit/>
          </a:bodyPr>
          <a:p>
            <a:pPr algn="just">
              <a:lnSpc>
                <a:spcPct val="100000"/>
              </a:lnSpc>
            </a:pPr>
            <a:r>
              <a:rPr b="1" lang="pt-BR" sz="3200" spc="-1" strike="noStrike">
                <a:solidFill>
                  <a:srgbClr val="000000"/>
                </a:solidFill>
                <a:latin typeface="Roboto Condensed"/>
                <a:ea typeface="Roboto Condensed"/>
              </a:rPr>
              <a:t>Topografia</a:t>
            </a:r>
            <a:endParaRPr b="0" lang="pt-BR" sz="3200" spc="-1" strike="noStrike">
              <a:solidFill>
                <a:srgbClr val="000000"/>
              </a:solidFill>
              <a:latin typeface="Arial"/>
            </a:endParaRPr>
          </a:p>
          <a:p>
            <a:pPr algn="just">
              <a:lnSpc>
                <a:spcPct val="100000"/>
              </a:lnSpc>
            </a:pPr>
            <a:endParaRPr b="0" lang="pt-BR" sz="1400" spc="-1" strike="noStrike">
              <a:solidFill>
                <a:srgbClr val="000000"/>
              </a:solidFill>
              <a:latin typeface="Arial"/>
            </a:endParaRPr>
          </a:p>
          <a:p>
            <a:pPr algn="just">
              <a:lnSpc>
                <a:spcPct val="100000"/>
              </a:lnSpc>
            </a:pPr>
            <a:r>
              <a:rPr b="1" lang="pt-BR" sz="2800" spc="-1" strike="noStrike">
                <a:solidFill>
                  <a:srgbClr val="000000"/>
                </a:solidFill>
                <a:latin typeface="Roboto Condensed"/>
                <a:ea typeface="Roboto Condensed"/>
              </a:rPr>
              <a:t>c) Fotogrametria e Sensoriamento Remoto</a:t>
            </a:r>
            <a:endParaRPr b="0" lang="pt-BR" sz="2800" spc="-1" strike="noStrike">
              <a:solidFill>
                <a:srgbClr val="000000"/>
              </a:solidFill>
              <a:latin typeface="Arial"/>
            </a:endParaRPr>
          </a:p>
          <a:p>
            <a:pPr algn="just">
              <a:lnSpc>
                <a:spcPct val="100000"/>
              </a:lnSpc>
            </a:pPr>
            <a:endParaRPr b="0" lang="pt-BR" sz="1800" spc="-1" strike="noStrike">
              <a:solidFill>
                <a:srgbClr val="000000"/>
              </a:solidFill>
              <a:latin typeface="Arial"/>
            </a:endParaRPr>
          </a:p>
          <a:p>
            <a:pPr algn="just">
              <a:lnSpc>
                <a:spcPct val="100000"/>
              </a:lnSpc>
            </a:pPr>
            <a:endParaRPr b="0" lang="pt-BR" sz="1800" spc="-1" strike="noStrike">
              <a:solidFill>
                <a:srgbClr val="000000"/>
              </a:solidFill>
              <a:latin typeface="Arial"/>
            </a:endParaRPr>
          </a:p>
          <a:p>
            <a:pPr algn="just">
              <a:lnSpc>
                <a:spcPct val="150000"/>
              </a:lnSpc>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Fotogrametria é a arte, ciência e tecnologia de obtenção de informação conﬁável sobre objetos físicos e o meio ambiente através de processos de gravação, medição e interpretação de imagens fotográﬁcas e padrões de energia eletromagnética radiante e outras fontes". (</a:t>
            </a:r>
            <a:r>
              <a:rPr b="0" i="1" lang="pt-BR" sz="1800" spc="-1" strike="noStrike">
                <a:solidFill>
                  <a:srgbClr val="000000"/>
                </a:solidFill>
                <a:latin typeface="Roboto Condensed"/>
                <a:ea typeface="Roboto Condensed"/>
              </a:rPr>
              <a:t>American Society of Photogrammetry</a:t>
            </a:r>
            <a:r>
              <a:rPr b="0" lang="pt-BR" sz="1800" spc="-1" strike="noStrike">
                <a:solidFill>
                  <a:srgbClr val="000000"/>
                </a:solidFill>
                <a:latin typeface="Roboto Condensed"/>
                <a:ea typeface="Roboto Condensed"/>
              </a:rPr>
              <a:t>, 1979)</a:t>
            </a:r>
            <a:endParaRPr b="0" lang="pt-BR" sz="1800" spc="-1" strike="noStrike">
              <a:solidFill>
                <a:srgbClr val="000000"/>
              </a:solidFill>
              <a:latin typeface="Arial"/>
            </a:endParaRPr>
          </a:p>
          <a:p>
            <a:pPr algn="just">
              <a:lnSpc>
                <a:spcPct val="150000"/>
              </a:lnSpc>
            </a:pPr>
            <a:endParaRPr b="0" lang="pt-BR" sz="1800" spc="-1" strike="noStrike">
              <a:solidFill>
                <a:srgbClr val="000000"/>
              </a:solidFill>
              <a:latin typeface="Arial"/>
            </a:endParaRPr>
          </a:p>
          <a:p>
            <a:pPr algn="just">
              <a:lnSpc>
                <a:spcPct val="150000"/>
              </a:lnSpc>
            </a:pPr>
            <a:r>
              <a:rPr b="0" lang="pt-BR" sz="1800" spc="-1" strike="noStrike">
                <a:solidFill>
                  <a:srgbClr val="000000"/>
                </a:solidFill>
                <a:latin typeface="Roboto Condensed"/>
                <a:ea typeface="Roboto Condensed"/>
              </a:rPr>
              <a:t>Divide-se em Fotogrametria Terrestre e Fotogrametria Aérea ou Aerofotogrametria.</a:t>
            </a:r>
            <a:endParaRPr b="0" lang="pt-BR" sz="1800" spc="-1" strike="noStrike">
              <a:solidFill>
                <a:srgbClr val="000000"/>
              </a:solidFill>
              <a:latin typeface="Arial"/>
            </a:endParaRPr>
          </a:p>
          <a:p>
            <a:pPr algn="just">
              <a:lnSpc>
                <a:spcPct val="100000"/>
              </a:lnSpc>
            </a:pPr>
            <a:endParaRPr b="0" lang="pt-BR" sz="3600" spc="-1" strike="noStrike">
              <a:solidFill>
                <a:srgbClr val="000000"/>
              </a:solidFill>
              <a:latin typeface="Arial"/>
            </a:endParaRPr>
          </a:p>
          <a:p>
            <a:pPr algn="just">
              <a:lnSpc>
                <a:spcPct val="100000"/>
              </a:lnSpc>
            </a:pPr>
            <a:endParaRPr b="0" lang="pt-B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BA370500-47B3-40DA-B270-F402A8A81075}"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12"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
        <p:nvSpPr>
          <p:cNvPr id="313" name="Espaço Reservado para Texto 4"/>
          <p:cNvSpPr/>
          <p:nvPr/>
        </p:nvSpPr>
        <p:spPr>
          <a:xfrm>
            <a:off x="1066680" y="1464480"/>
            <a:ext cx="10593000" cy="2440440"/>
          </a:xfrm>
          <a:prstGeom prst="rect">
            <a:avLst/>
          </a:prstGeom>
          <a:noFill/>
          <a:ln w="0">
            <a:noFill/>
          </a:ln>
        </p:spPr>
        <p:style>
          <a:lnRef idx="0"/>
          <a:fillRef idx="0"/>
          <a:effectRef idx="0"/>
          <a:fontRef idx="minor"/>
        </p:style>
        <p:txBody>
          <a:bodyPr anchor="t">
            <a:noAutofit/>
          </a:bodyPr>
          <a:p>
            <a:pPr algn="just">
              <a:lnSpc>
                <a:spcPct val="150000"/>
              </a:lnSpc>
            </a:pPr>
            <a:r>
              <a:rPr b="1" lang="pt-BR" sz="3200" spc="-1" strike="noStrike">
                <a:solidFill>
                  <a:srgbClr val="000000"/>
                </a:solidFill>
                <a:latin typeface="Roboto Condensed"/>
                <a:ea typeface="Roboto Condensed"/>
              </a:rPr>
              <a:t>Fotogrametria Aérea ou Aerofotogrametria</a:t>
            </a:r>
            <a:endParaRPr b="0" lang="pt-BR" sz="3200" spc="-1" strike="noStrike">
              <a:solidFill>
                <a:srgbClr val="000000"/>
              </a:solidFill>
              <a:latin typeface="Arial"/>
            </a:endParaRPr>
          </a:p>
          <a:p>
            <a:pPr algn="just">
              <a:lnSpc>
                <a:spcPct val="100000"/>
              </a:lnSpc>
            </a:pPr>
            <a:endParaRPr b="0" lang="pt-BR" sz="1800" spc="-1" strike="noStrike">
              <a:solidFill>
                <a:srgbClr val="000000"/>
              </a:solidFill>
              <a:latin typeface="Arial"/>
            </a:endParaRPr>
          </a:p>
          <a:p>
            <a:pPr algn="just">
              <a:lnSpc>
                <a:spcPct val="150000"/>
              </a:lnSpc>
            </a:pPr>
            <a:r>
              <a:rPr b="0" lang="pt-BR" sz="1800" spc="-1" strike="noStrike">
                <a:solidFill>
                  <a:srgbClr val="000000"/>
                </a:solidFill>
                <a:latin typeface="Roboto Condensed"/>
                <a:ea typeface="Roboto Condensed"/>
              </a:rPr>
              <a:t>A Aerofotogrametria refere-se às operações fotogramétricas realizadas com fotografias da superfície terrestre, obtidas por uma câmara de precisão acoplada em uma aeronave, com o eixo ótico do sistema de lentes mais próximo da vertical possível.</a:t>
            </a:r>
            <a:endParaRPr b="0" lang="pt-BR" sz="1800" spc="-1" strike="noStrike">
              <a:solidFill>
                <a:srgbClr val="000000"/>
              </a:solidFill>
              <a:latin typeface="Arial"/>
            </a:endParaRPr>
          </a:p>
        </p:txBody>
      </p:sp>
      <p:pic>
        <p:nvPicPr>
          <p:cNvPr id="314" name="Picture 2" descr="http://www.geote.ch/temp/img/aerial-photography-plane.jpg"/>
          <p:cNvPicPr/>
          <p:nvPr/>
        </p:nvPicPr>
        <p:blipFill>
          <a:blip r:embed="rId1"/>
          <a:stretch/>
        </p:blipFill>
        <p:spPr>
          <a:xfrm>
            <a:off x="7632000" y="4015800"/>
            <a:ext cx="3384360" cy="2406240"/>
          </a:xfrm>
          <a:prstGeom prst="rect">
            <a:avLst/>
          </a:prstGeom>
          <a:ln w="9525">
            <a:noFill/>
          </a:ln>
        </p:spPr>
      </p:pic>
      <p:pic>
        <p:nvPicPr>
          <p:cNvPr id="315" name="Picture 6" descr="http://www.aerosat.com.br/aero/voo_faixa.jpg"/>
          <p:cNvPicPr/>
          <p:nvPr/>
        </p:nvPicPr>
        <p:blipFill>
          <a:blip r:embed="rId2"/>
          <a:stretch/>
        </p:blipFill>
        <p:spPr>
          <a:xfrm>
            <a:off x="4247640" y="4046040"/>
            <a:ext cx="3239640" cy="2371320"/>
          </a:xfrm>
          <a:prstGeom prst="rect">
            <a:avLst/>
          </a:prstGeom>
          <a:ln w="9525">
            <a:noFill/>
          </a:ln>
        </p:spPr>
      </p:pic>
      <p:pic>
        <p:nvPicPr>
          <p:cNvPr id="316" name="Picture 8" descr="http://www.aerosat.com.br/aero/faixas_voo.jpg"/>
          <p:cNvPicPr/>
          <p:nvPr/>
        </p:nvPicPr>
        <p:blipFill>
          <a:blip r:embed="rId3"/>
          <a:stretch/>
        </p:blipFill>
        <p:spPr>
          <a:xfrm>
            <a:off x="1726560" y="3974760"/>
            <a:ext cx="2361960" cy="2466720"/>
          </a:xfrm>
          <a:prstGeom prst="rect">
            <a:avLst/>
          </a:prstGeom>
          <a:ln w="9525">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790B6453-FCF9-43BB-B036-A431B7B5242E}"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245" name="PlaceHolder 1"/>
          <p:cNvSpPr>
            <a:spLocks noGrp="1"/>
          </p:cNvSpPr>
          <p:nvPr>
            <p:ph/>
          </p:nvPr>
        </p:nvSpPr>
        <p:spPr>
          <a:xfrm>
            <a:off x="922320" y="1989000"/>
            <a:ext cx="4986000" cy="4098600"/>
          </a:xfrm>
          <a:prstGeom prst="rect">
            <a:avLst/>
          </a:prstGeom>
          <a:noFill/>
          <a:ln w="0">
            <a:noFill/>
          </a:ln>
        </p:spPr>
        <p:txBody>
          <a:bodyPr numCol="1" spcCol="0" tIns="91440" bIns="91440" anchor="t">
            <a:noAutofit/>
          </a:bodyPr>
          <a:p>
            <a:pPr indent="0">
              <a:lnSpc>
                <a:spcPct val="200000"/>
              </a:lnSpc>
              <a:buNone/>
            </a:pPr>
            <a:r>
              <a:rPr b="1" lang="pt-BR" sz="2000" spc="-1" strike="noStrike">
                <a:solidFill>
                  <a:srgbClr val="000000"/>
                </a:solidFill>
                <a:latin typeface="Roboto Condensed"/>
                <a:ea typeface="Roboto Condensed"/>
              </a:rPr>
              <a:t>1.0. Conceitos Gerais</a:t>
            </a:r>
            <a:endParaRPr b="0" lang="pt-BR" sz="2000" spc="-1" strike="noStrike">
              <a:solidFill>
                <a:srgbClr val="000000"/>
              </a:solidFill>
              <a:latin typeface="Roboto Condensed"/>
            </a:endParaRPr>
          </a:p>
          <a:p>
            <a:pPr indent="0">
              <a:lnSpc>
                <a:spcPct val="200000"/>
              </a:lnSpc>
              <a:buNone/>
            </a:pPr>
            <a:r>
              <a:rPr b="1" lang="pt-BR" sz="2000" spc="-1" strike="noStrike">
                <a:solidFill>
                  <a:srgbClr val="000000"/>
                </a:solidFill>
                <a:latin typeface="Roboto Condensed"/>
                <a:ea typeface="Roboto Condensed"/>
              </a:rPr>
              <a:t>2.0 Objetivo da Topografia</a:t>
            </a:r>
            <a:endParaRPr b="0" lang="pt-BR" sz="2000" spc="-1" strike="noStrike">
              <a:solidFill>
                <a:srgbClr val="000000"/>
              </a:solidFill>
              <a:latin typeface="Roboto Condensed"/>
            </a:endParaRPr>
          </a:p>
          <a:p>
            <a:pPr indent="0">
              <a:lnSpc>
                <a:spcPct val="200000"/>
              </a:lnSpc>
              <a:buNone/>
            </a:pPr>
            <a:r>
              <a:rPr b="1" lang="pt-BR" sz="2000" spc="-1" strike="noStrike">
                <a:solidFill>
                  <a:srgbClr val="000000"/>
                </a:solidFill>
                <a:latin typeface="Roboto Condensed"/>
                <a:ea typeface="Roboto Condensed"/>
              </a:rPr>
              <a:t>3.0 A Topografia e o Projeto</a:t>
            </a:r>
            <a:endParaRPr b="0" lang="pt-BR" sz="2000" spc="-1" strike="noStrike">
              <a:solidFill>
                <a:srgbClr val="000000"/>
              </a:solidFill>
              <a:latin typeface="Roboto Condensed"/>
            </a:endParaRPr>
          </a:p>
          <a:p>
            <a:pPr indent="0">
              <a:lnSpc>
                <a:spcPct val="200000"/>
              </a:lnSpc>
              <a:buNone/>
            </a:pPr>
            <a:r>
              <a:rPr b="1" lang="pt-BR" sz="2000" spc="-1" strike="noStrike">
                <a:solidFill>
                  <a:srgbClr val="000000"/>
                </a:solidFill>
                <a:latin typeface="Roboto Condensed"/>
                <a:ea typeface="Roboto Condensed"/>
              </a:rPr>
              <a:t>4.0 Principais Definições </a:t>
            </a:r>
            <a:endParaRPr b="0" lang="pt-BR" sz="2000" spc="-1" strike="noStrike">
              <a:solidFill>
                <a:srgbClr val="000000"/>
              </a:solidFill>
              <a:latin typeface="Roboto Condensed"/>
            </a:endParaRPr>
          </a:p>
          <a:p>
            <a:pPr indent="0">
              <a:lnSpc>
                <a:spcPct val="200000"/>
              </a:lnSpc>
              <a:buNone/>
            </a:pPr>
            <a:endParaRPr b="0" lang="pt-BR" sz="2000" spc="-1" strike="noStrike">
              <a:solidFill>
                <a:srgbClr val="000000"/>
              </a:solidFill>
              <a:latin typeface="Roboto Condensed"/>
            </a:endParaRPr>
          </a:p>
          <a:p>
            <a:pPr indent="0">
              <a:lnSpc>
                <a:spcPct val="100000"/>
              </a:lnSpc>
              <a:buNone/>
            </a:pPr>
            <a:endParaRPr b="0" lang="pt-BR" sz="2000" spc="-1" strike="noStrike">
              <a:solidFill>
                <a:srgbClr val="000000"/>
              </a:solidFill>
              <a:latin typeface="Roboto Condensed"/>
            </a:endParaRPr>
          </a:p>
        </p:txBody>
      </p:sp>
      <p:sp>
        <p:nvSpPr>
          <p:cNvPr id="246"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Estrutura da Aula</a:t>
            </a:r>
            <a:endParaRPr b="0" lang="pt-BR"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17"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B84BF9B7-B9D0-4E35-A94D-29E5C5956280}"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18" name="Espaço Reservado para Texto 4"/>
          <p:cNvSpPr/>
          <p:nvPr/>
        </p:nvSpPr>
        <p:spPr>
          <a:xfrm>
            <a:off x="1131840" y="150120"/>
            <a:ext cx="10593000" cy="802080"/>
          </a:xfrm>
          <a:prstGeom prst="rect">
            <a:avLst/>
          </a:prstGeom>
          <a:noFill/>
          <a:ln w="0">
            <a:noFill/>
          </a:ln>
        </p:spPr>
        <p:style>
          <a:lnRef idx="0"/>
          <a:fillRef idx="0"/>
          <a:effectRef idx="0"/>
          <a:fontRef idx="minor"/>
        </p:style>
        <p:txBody>
          <a:bodyPr anchor="t">
            <a:noAutofit/>
          </a:bodyPr>
          <a:p>
            <a:pPr algn="just">
              <a:lnSpc>
                <a:spcPct val="150000"/>
              </a:lnSpc>
            </a:pPr>
            <a:r>
              <a:rPr b="1" lang="pt-BR" sz="3200" spc="-1" strike="noStrike">
                <a:solidFill>
                  <a:srgbClr val="000000"/>
                </a:solidFill>
                <a:latin typeface="Roboto Condensed"/>
                <a:ea typeface="Roboto Condensed"/>
              </a:rPr>
              <a:t>Fotogrametria Aérea ou Aerofotogrametria</a:t>
            </a:r>
            <a:endParaRPr b="0" lang="pt-BR" sz="3200" spc="-1" strike="noStrike">
              <a:solidFill>
                <a:srgbClr val="000000"/>
              </a:solidFill>
              <a:latin typeface="Arial"/>
            </a:endParaRPr>
          </a:p>
        </p:txBody>
      </p:sp>
      <p:pic>
        <p:nvPicPr>
          <p:cNvPr id="319" name="Picture 4" descr="http://www.esteio.com.br/imagens/CobB.gif"/>
          <p:cNvPicPr/>
          <p:nvPr/>
        </p:nvPicPr>
        <p:blipFill>
          <a:blip r:embed="rId1"/>
          <a:stretch/>
        </p:blipFill>
        <p:spPr>
          <a:xfrm>
            <a:off x="1051920" y="1117800"/>
            <a:ext cx="2960280" cy="1696680"/>
          </a:xfrm>
          <a:prstGeom prst="rect">
            <a:avLst/>
          </a:prstGeom>
          <a:ln w="9525">
            <a:noFill/>
          </a:ln>
        </p:spPr>
      </p:pic>
      <p:pic>
        <p:nvPicPr>
          <p:cNvPr id="320" name="Picture 6" descr="ortofotos"/>
          <p:cNvPicPr/>
          <p:nvPr/>
        </p:nvPicPr>
        <p:blipFill>
          <a:blip r:embed="rId2"/>
          <a:stretch/>
        </p:blipFill>
        <p:spPr>
          <a:xfrm>
            <a:off x="4771440" y="1283040"/>
            <a:ext cx="2328480" cy="4752720"/>
          </a:xfrm>
          <a:prstGeom prst="rect">
            <a:avLst/>
          </a:prstGeom>
          <a:ln w="9525">
            <a:noFill/>
          </a:ln>
        </p:spPr>
      </p:pic>
      <p:pic>
        <p:nvPicPr>
          <p:cNvPr id="321" name="Picture 8" descr="Esquema del recubrimiento"/>
          <p:cNvPicPr/>
          <p:nvPr/>
        </p:nvPicPr>
        <p:blipFill>
          <a:blip r:embed="rId3"/>
          <a:stretch/>
        </p:blipFill>
        <p:spPr>
          <a:xfrm>
            <a:off x="1412280" y="3206880"/>
            <a:ext cx="2314080" cy="3457080"/>
          </a:xfrm>
          <a:prstGeom prst="rect">
            <a:avLst/>
          </a:prstGeom>
          <a:ln w="9525">
            <a:noFill/>
          </a:ln>
        </p:spPr>
      </p:pic>
      <p:pic>
        <p:nvPicPr>
          <p:cNvPr id="322" name="Picture 2" descr=""/>
          <p:cNvPicPr/>
          <p:nvPr/>
        </p:nvPicPr>
        <p:blipFill>
          <a:blip r:embed="rId4"/>
          <a:stretch/>
        </p:blipFill>
        <p:spPr>
          <a:xfrm>
            <a:off x="7332120" y="1174320"/>
            <a:ext cx="3598560" cy="4105080"/>
          </a:xfrm>
          <a:prstGeom prst="rect">
            <a:avLst/>
          </a:prstGeom>
          <a:ln w="9525">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23"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8F8A8563-F224-4BE8-856F-54242C94FD31}"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24" name="Espaço Reservado para Texto 4"/>
          <p:cNvSpPr/>
          <p:nvPr/>
        </p:nvSpPr>
        <p:spPr>
          <a:xfrm>
            <a:off x="1023120" y="563760"/>
            <a:ext cx="10593000" cy="802080"/>
          </a:xfrm>
          <a:prstGeom prst="rect">
            <a:avLst/>
          </a:prstGeom>
          <a:noFill/>
          <a:ln w="0">
            <a:noFill/>
          </a:ln>
        </p:spPr>
        <p:style>
          <a:lnRef idx="0"/>
          <a:fillRef idx="0"/>
          <a:effectRef idx="0"/>
          <a:fontRef idx="minor"/>
        </p:style>
        <p:txBody>
          <a:bodyPr anchor="t">
            <a:noAutofit/>
          </a:bodyPr>
          <a:p>
            <a:pPr algn="just">
              <a:lnSpc>
                <a:spcPct val="150000"/>
              </a:lnSpc>
            </a:pPr>
            <a:r>
              <a:rPr b="1" lang="pt-BR" sz="2800" spc="-1" strike="noStrike">
                <a:solidFill>
                  <a:srgbClr val="000000"/>
                </a:solidFill>
                <a:latin typeface="Roboto Condensed"/>
                <a:ea typeface="Roboto Condensed"/>
              </a:rPr>
              <a:t>Fotogrametria Aérea ou Aerofotogrametria</a:t>
            </a:r>
            <a:endParaRPr b="0" lang="pt-BR" sz="2800" spc="-1" strike="noStrike">
              <a:solidFill>
                <a:srgbClr val="000000"/>
              </a:solidFill>
              <a:latin typeface="Arial"/>
            </a:endParaRPr>
          </a:p>
        </p:txBody>
      </p:sp>
      <p:grpSp>
        <p:nvGrpSpPr>
          <p:cNvPr id="325" name="Grupo 16"/>
          <p:cNvGrpSpPr/>
          <p:nvPr/>
        </p:nvGrpSpPr>
        <p:grpSpPr>
          <a:xfrm>
            <a:off x="5976360" y="3701160"/>
            <a:ext cx="5106240" cy="2710080"/>
            <a:chOff x="5976360" y="3701160"/>
            <a:chExt cx="5106240" cy="2710080"/>
          </a:xfrm>
        </p:grpSpPr>
        <p:sp>
          <p:nvSpPr>
            <p:cNvPr id="326" name="Retângulo 6"/>
            <p:cNvSpPr/>
            <p:nvPr/>
          </p:nvSpPr>
          <p:spPr>
            <a:xfrm>
              <a:off x="6198480" y="3704040"/>
              <a:ext cx="4884120" cy="2508120"/>
            </a:xfrm>
            <a:prstGeom prst="rect">
              <a:avLst/>
            </a:prstGeom>
            <a:solidFill>
              <a:schemeClr val="bg1"/>
            </a:solidFill>
            <a:ln>
              <a:solidFill>
                <a:srgbClr val="364b7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rgbClr val="000000"/>
                </a:solidFill>
                <a:latin typeface="Arial"/>
              </a:endParaRPr>
            </a:p>
          </p:txBody>
        </p:sp>
        <p:graphicFrame>
          <p:nvGraphicFramePr>
            <p:cNvPr id="327" name="Object 2"/>
            <p:cNvGraphicFramePr/>
            <p:nvPr/>
          </p:nvGraphicFramePr>
          <p:xfrm>
            <a:off x="5976360" y="3701160"/>
            <a:ext cx="4958640" cy="2710080"/>
          </p:xfrm>
          <a:graphic>
            <a:graphicData uri="http://schemas.openxmlformats.org/presentationml/2006/ole">
              <p:oleObj r:id="rId1" spid="">
                <p:embed/>
                <p:pic>
                  <p:nvPicPr>
                    <p:cNvPr id="328" name="Object 2" descr=""/>
                    <p:cNvPicPr/>
                    <p:nvPr/>
                  </p:nvPicPr>
                  <p:blipFill>
                    <a:blip r:embed="rId2"/>
                    <a:stretch/>
                  </p:blipFill>
                  <p:spPr>
                    <a:xfrm>
                      <a:off x="5976360" y="3701160"/>
                      <a:ext cx="4958640" cy="2710080"/>
                    </a:xfrm>
                    <a:prstGeom prst="rect">
                      <a:avLst/>
                    </a:prstGeom>
                    <a:ln w="0">
                      <a:noFill/>
                    </a:ln>
                  </p:spPr>
                </p:pic>
              </p:oleObj>
            </a:graphicData>
          </a:graphic>
        </p:graphicFrame>
      </p:grpSp>
      <p:sp>
        <p:nvSpPr>
          <p:cNvPr id="329" name="Text Box 8"/>
          <p:cNvSpPr/>
          <p:nvPr/>
        </p:nvSpPr>
        <p:spPr>
          <a:xfrm>
            <a:off x="6154560" y="2506320"/>
            <a:ext cx="4000320" cy="8517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0" lang="pt-BR" sz="2000" spc="-1" strike="noStrike">
                <a:solidFill>
                  <a:srgbClr val="000000"/>
                </a:solidFill>
                <a:latin typeface="Roboto Condensed"/>
                <a:ea typeface="Roboto Condensed"/>
              </a:rPr>
              <a:t>Produtos Vetoriais: </a:t>
            </a:r>
            <a:endParaRPr b="0" lang="pt-BR" sz="2000" spc="-1" strike="noStrike">
              <a:solidFill>
                <a:srgbClr val="000000"/>
              </a:solidFill>
              <a:latin typeface="Arial"/>
            </a:endParaRPr>
          </a:p>
          <a:p>
            <a:pPr lvl="1" marL="85680" indent="9360">
              <a:lnSpc>
                <a:spcPct val="100000"/>
              </a:lnSpc>
              <a:spcBef>
                <a:spcPts val="1199"/>
              </a:spcBef>
              <a:buClr>
                <a:srgbClr val="000000"/>
              </a:buClr>
              <a:buFont typeface="Arial"/>
              <a:buChar char="•"/>
            </a:pPr>
            <a:r>
              <a:rPr b="0" lang="pt-BR" sz="2000" spc="-1" strike="noStrike">
                <a:solidFill>
                  <a:srgbClr val="000000"/>
                </a:solidFill>
                <a:latin typeface="Arial"/>
                <a:ea typeface="Roboto Condensed"/>
              </a:rPr>
              <a:t> </a:t>
            </a:r>
            <a:r>
              <a:rPr b="0" lang="pt-BR" sz="2000" spc="-1" strike="noStrike">
                <a:solidFill>
                  <a:srgbClr val="000000"/>
                </a:solidFill>
                <a:latin typeface="Roboto Condensed"/>
                <a:ea typeface="Roboto Condensed"/>
              </a:rPr>
              <a:t>Plantas, Cartas e Mapas</a:t>
            </a:r>
            <a:endParaRPr b="0" lang="pt-BR" sz="2000" spc="-1" strike="noStrike">
              <a:solidFill>
                <a:srgbClr val="000000"/>
              </a:solidFill>
              <a:latin typeface="Arial"/>
            </a:endParaRPr>
          </a:p>
        </p:txBody>
      </p:sp>
      <p:pic>
        <p:nvPicPr>
          <p:cNvPr id="330" name="Picture 9" descr="Carta_Imagem"/>
          <p:cNvPicPr/>
          <p:nvPr/>
        </p:nvPicPr>
        <p:blipFill>
          <a:blip r:embed="rId3"/>
          <a:stretch/>
        </p:blipFill>
        <p:spPr>
          <a:xfrm rot="5400000">
            <a:off x="1440000" y="3573720"/>
            <a:ext cx="2851560" cy="3218400"/>
          </a:xfrm>
          <a:prstGeom prst="rect">
            <a:avLst/>
          </a:prstGeom>
          <a:ln w="9525">
            <a:noFill/>
          </a:ln>
        </p:spPr>
      </p:pic>
      <p:sp>
        <p:nvSpPr>
          <p:cNvPr id="331" name="Text Box 11"/>
          <p:cNvSpPr/>
          <p:nvPr/>
        </p:nvSpPr>
        <p:spPr>
          <a:xfrm>
            <a:off x="1146960" y="2486880"/>
            <a:ext cx="5392440" cy="8517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0" lang="pt-BR" sz="2000" spc="-1" strike="noStrike">
                <a:solidFill>
                  <a:srgbClr val="000000"/>
                </a:solidFill>
                <a:latin typeface="Roboto Condensed"/>
                <a:ea typeface="Roboto Condensed"/>
              </a:rPr>
              <a:t>Produtos </a:t>
            </a:r>
            <a:r>
              <a:rPr b="0" i="1" lang="pt-BR" sz="2000" spc="-1" strike="noStrike">
                <a:solidFill>
                  <a:srgbClr val="000000"/>
                </a:solidFill>
                <a:latin typeface="Roboto Condensed"/>
                <a:ea typeface="Roboto Condensed"/>
              </a:rPr>
              <a:t>Raster</a:t>
            </a:r>
            <a:r>
              <a:rPr b="0" lang="pt-BR" sz="2000" spc="-1" strike="noStrike">
                <a:solidFill>
                  <a:srgbClr val="000000"/>
                </a:solidFill>
                <a:latin typeface="Roboto Condensed"/>
                <a:ea typeface="Roboto Condensed"/>
              </a:rPr>
              <a:t>:</a:t>
            </a:r>
            <a:endParaRPr b="0" lang="pt-BR" sz="2000" spc="-1" strike="noStrike">
              <a:solidFill>
                <a:srgbClr val="000000"/>
              </a:solidFill>
              <a:latin typeface="Arial"/>
            </a:endParaRPr>
          </a:p>
          <a:p>
            <a:pPr lvl="1" marL="82440" indent="-216000">
              <a:lnSpc>
                <a:spcPct val="100000"/>
              </a:lnSpc>
              <a:spcBef>
                <a:spcPts val="1199"/>
              </a:spcBef>
              <a:buClr>
                <a:srgbClr val="000000"/>
              </a:buClr>
              <a:buFont typeface="Arial"/>
              <a:buChar char="•"/>
            </a:pPr>
            <a:r>
              <a:rPr b="1" lang="pt-BR" sz="2000" spc="-1" strike="noStrike">
                <a:solidFill>
                  <a:srgbClr val="000000"/>
                </a:solidFill>
                <a:latin typeface="Roboto Condensed"/>
                <a:ea typeface="Roboto Condensed"/>
              </a:rPr>
              <a:t> </a:t>
            </a:r>
            <a:r>
              <a:rPr b="0" lang="pt-BR" sz="2000" spc="-1" strike="noStrike">
                <a:solidFill>
                  <a:srgbClr val="000000"/>
                </a:solidFill>
                <a:latin typeface="Roboto Condensed"/>
                <a:ea typeface="Roboto Condensed"/>
              </a:rPr>
              <a:t>Ortofotos, ortofotocartas, mosaicos</a:t>
            </a:r>
            <a:endParaRPr b="0" lang="pt-BR" sz="2000" spc="-1" strike="noStrike">
              <a:solidFill>
                <a:srgbClr val="000000"/>
              </a:solidFill>
              <a:latin typeface="Arial"/>
            </a:endParaRPr>
          </a:p>
        </p:txBody>
      </p:sp>
      <p:sp>
        <p:nvSpPr>
          <p:cNvPr id="332" name="Retângulo 11"/>
          <p:cNvSpPr/>
          <p:nvPr/>
        </p:nvSpPr>
        <p:spPr>
          <a:xfrm>
            <a:off x="1373400" y="1763640"/>
            <a:ext cx="2020680" cy="683640"/>
          </a:xfrm>
          <a:prstGeom prst="rect">
            <a:avLst/>
          </a:prstGeom>
          <a:noFill/>
          <a:ln w="0">
            <a:noFill/>
          </a:ln>
        </p:spPr>
        <p:style>
          <a:lnRef idx="0"/>
          <a:fillRef idx="0"/>
          <a:effectRef idx="0"/>
          <a:fontRef idx="minor"/>
        </p:style>
        <p:txBody>
          <a:bodyPr wrap="none" lIns="90000" rIns="90000" tIns="45000" bIns="45000" anchor="t">
            <a:spAutoFit/>
          </a:bodyPr>
          <a:p>
            <a:pPr>
              <a:lnSpc>
                <a:spcPct val="150000"/>
              </a:lnSpc>
              <a:spcBef>
                <a:spcPts val="519"/>
              </a:spcBef>
            </a:pPr>
            <a:r>
              <a:rPr b="1" lang="pt-BR" sz="2600" spc="-1" strike="noStrike">
                <a:solidFill>
                  <a:srgbClr val="000000"/>
                </a:solidFill>
                <a:latin typeface="Roboto Condensed"/>
                <a:ea typeface="Roboto Condensed"/>
              </a:rPr>
              <a:t>Produtos Digitais</a:t>
            </a:r>
            <a:endParaRPr b="0" lang="pt-BR"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7BDABC8F-54A8-41F0-9E44-7FCFC000B3BD}"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34" name="Espaço Reservado para Texto 4"/>
          <p:cNvSpPr/>
          <p:nvPr/>
        </p:nvSpPr>
        <p:spPr>
          <a:xfrm>
            <a:off x="1023120" y="563760"/>
            <a:ext cx="10593000" cy="802080"/>
          </a:xfrm>
          <a:prstGeom prst="rect">
            <a:avLst/>
          </a:prstGeom>
          <a:noFill/>
          <a:ln w="0">
            <a:noFill/>
          </a:ln>
        </p:spPr>
        <p:style>
          <a:lnRef idx="0"/>
          <a:fillRef idx="0"/>
          <a:effectRef idx="0"/>
          <a:fontRef idx="minor"/>
        </p:style>
        <p:txBody>
          <a:bodyPr anchor="t">
            <a:noAutofit/>
          </a:bodyPr>
          <a:p>
            <a:pPr algn="just">
              <a:lnSpc>
                <a:spcPct val="150000"/>
              </a:lnSpc>
            </a:pPr>
            <a:r>
              <a:rPr b="1" lang="pt-BR" sz="3200" spc="-1" strike="noStrike">
                <a:solidFill>
                  <a:srgbClr val="000000"/>
                </a:solidFill>
                <a:latin typeface="Roboto Condensed"/>
                <a:ea typeface="Roboto Condensed"/>
              </a:rPr>
              <a:t>Fotogrametria Aérea ou Aerofotogrametria</a:t>
            </a:r>
            <a:endParaRPr b="0" lang="pt-BR" sz="3200" spc="-1" strike="noStrike">
              <a:solidFill>
                <a:srgbClr val="000000"/>
              </a:solidFill>
              <a:latin typeface="Arial"/>
            </a:endParaRPr>
          </a:p>
        </p:txBody>
      </p:sp>
      <p:sp>
        <p:nvSpPr>
          <p:cNvPr id="335" name="Rectangle 3"/>
          <p:cNvSpPr/>
          <p:nvPr/>
        </p:nvSpPr>
        <p:spPr>
          <a:xfrm>
            <a:off x="1041480" y="1690560"/>
            <a:ext cx="9905760" cy="642600"/>
          </a:xfrm>
          <a:prstGeom prst="rect">
            <a:avLst/>
          </a:prstGeom>
          <a:noFill/>
          <a:ln w="9525">
            <a:noFill/>
          </a:ln>
        </p:spPr>
        <p:style>
          <a:lnRef idx="0"/>
          <a:fillRef idx="0"/>
          <a:effectRef idx="0"/>
          <a:fontRef idx="minor"/>
        </p:style>
        <p:txBody>
          <a:bodyPr lIns="90000" rIns="90000" tIns="45000" bIns="45000" anchor="t">
            <a:noAutofit/>
          </a:bodyPr>
          <a:p>
            <a:pPr lvl="3" indent="-216000">
              <a:lnSpc>
                <a:spcPct val="150000"/>
              </a:lnSpc>
              <a:spcBef>
                <a:spcPts val="519"/>
              </a:spcBef>
              <a:buClr>
                <a:srgbClr val="000000"/>
              </a:buClr>
              <a:buSzPct val="75000"/>
              <a:buFont typeface="Symbol" charset="2"/>
              <a:buChar char=""/>
            </a:pPr>
            <a:r>
              <a:rPr b="1" lang="pt-BR" sz="2000" spc="-1" strike="noStrike">
                <a:solidFill>
                  <a:srgbClr val="000000"/>
                </a:solidFill>
                <a:latin typeface="Arial"/>
              </a:rPr>
              <a:t>   </a:t>
            </a:r>
            <a:r>
              <a:rPr b="1" lang="pt-BR" sz="2600" spc="-1" strike="noStrike">
                <a:solidFill>
                  <a:srgbClr val="000000"/>
                </a:solidFill>
                <a:latin typeface="Roboto Condensed"/>
                <a:ea typeface="Roboto Condensed"/>
              </a:rPr>
              <a:t>Perfilamento a </a:t>
            </a:r>
            <a:r>
              <a:rPr b="1" i="1" lang="pt-BR" sz="2600" spc="-1" strike="noStrike">
                <a:solidFill>
                  <a:srgbClr val="000000"/>
                </a:solidFill>
                <a:latin typeface="Roboto Condensed"/>
                <a:ea typeface="Roboto Condensed"/>
              </a:rPr>
              <a:t>Laser</a:t>
            </a:r>
            <a:r>
              <a:rPr b="1" lang="pt-BR" sz="2600" spc="-1" strike="noStrike">
                <a:solidFill>
                  <a:srgbClr val="000000"/>
                </a:solidFill>
                <a:latin typeface="Roboto Condensed"/>
                <a:ea typeface="Roboto Condensed"/>
              </a:rPr>
              <a:t> ou 3D </a:t>
            </a:r>
            <a:r>
              <a:rPr b="1" i="1" lang="pt-BR" sz="2600" spc="-1" strike="noStrike">
                <a:solidFill>
                  <a:srgbClr val="000000"/>
                </a:solidFill>
                <a:latin typeface="Roboto Condensed"/>
                <a:ea typeface="Roboto Condensed"/>
              </a:rPr>
              <a:t>Laser Scanning</a:t>
            </a:r>
            <a:endParaRPr b="0" lang="pt-BR" sz="2600" spc="-1" strike="noStrike">
              <a:solidFill>
                <a:srgbClr val="000000"/>
              </a:solidFill>
              <a:latin typeface="Arial"/>
            </a:endParaRPr>
          </a:p>
          <a:p>
            <a:pPr>
              <a:lnSpc>
                <a:spcPct val="150000"/>
              </a:lnSpc>
              <a:spcBef>
                <a:spcPts val="400"/>
              </a:spcBef>
            </a:pPr>
            <a:endParaRPr b="0" lang="pt-BR" sz="2000" spc="-1" strike="noStrike">
              <a:solidFill>
                <a:srgbClr val="000000"/>
              </a:solidFill>
              <a:latin typeface="Arial"/>
            </a:endParaRPr>
          </a:p>
          <a:p>
            <a:pPr marL="343080" indent="-343080">
              <a:lnSpc>
                <a:spcPct val="100000"/>
              </a:lnSpc>
              <a:spcBef>
                <a:spcPts val="479"/>
              </a:spcBef>
              <a:tabLst>
                <a:tab algn="l" pos="0"/>
              </a:tabLst>
            </a:pPr>
            <a:endParaRPr b="0" lang="pt-BR" sz="2400" spc="-1" strike="noStrike">
              <a:solidFill>
                <a:srgbClr val="000000"/>
              </a:solidFill>
              <a:latin typeface="Arial"/>
            </a:endParaRPr>
          </a:p>
        </p:txBody>
      </p:sp>
      <p:pic>
        <p:nvPicPr>
          <p:cNvPr id="336" name="Picture 4" descr="Resultado de imagem para Perfilamento a Laser ou 3D Laser Scanning"/>
          <p:cNvPicPr/>
          <p:nvPr/>
        </p:nvPicPr>
        <p:blipFill>
          <a:blip r:embed="rId1"/>
          <a:stretch/>
        </p:blipFill>
        <p:spPr>
          <a:xfrm>
            <a:off x="5531760" y="2087280"/>
            <a:ext cx="6496560" cy="4285800"/>
          </a:xfrm>
          <a:prstGeom prst="rect">
            <a:avLst/>
          </a:prstGeom>
          <a:ln w="0">
            <a:noFill/>
          </a:ln>
        </p:spPr>
      </p:pic>
      <p:pic>
        <p:nvPicPr>
          <p:cNvPr id="337" name="Picture 6" descr="https://www.siga-sc.com/wp-content/uploads/2019/01/lidar-1024x901.png"/>
          <p:cNvPicPr/>
          <p:nvPr/>
        </p:nvPicPr>
        <p:blipFill>
          <a:blip r:embed="rId2"/>
          <a:srcRect l="0" t="0" r="7207" b="0"/>
          <a:stretch/>
        </p:blipFill>
        <p:spPr>
          <a:xfrm>
            <a:off x="1252440" y="2646000"/>
            <a:ext cx="3676320" cy="3482280"/>
          </a:xfrm>
          <a:prstGeom prst="rect">
            <a:avLst/>
          </a:prstGeom>
          <a:ln w="0">
            <a:noFill/>
          </a:ln>
        </p:spPr>
      </p:pic>
      <p:sp>
        <p:nvSpPr>
          <p:cNvPr id="338" name="Retângulo 1"/>
          <p:cNvSpPr/>
          <p:nvPr/>
        </p:nvSpPr>
        <p:spPr>
          <a:xfrm>
            <a:off x="1633680" y="5789160"/>
            <a:ext cx="2952360" cy="22680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0" lang="pt-BR" sz="900" spc="-1" strike="noStrike">
                <a:solidFill>
                  <a:srgbClr val="000000"/>
                </a:solidFill>
                <a:latin typeface="Arial"/>
              </a:rPr>
              <a:t>Fonte:http://www.siga-sc.com/inicio/</a:t>
            </a:r>
            <a:endParaRPr b="0" lang="pt-BR" sz="900" spc="-1" strike="noStrike">
              <a:solidFill>
                <a:srgbClr val="000000"/>
              </a:solidFill>
              <a:latin typeface="Arial"/>
            </a:endParaRPr>
          </a:p>
        </p:txBody>
      </p:sp>
      <p:sp>
        <p:nvSpPr>
          <p:cNvPr id="339" name="Retângulo 1"/>
          <p:cNvSpPr/>
          <p:nvPr/>
        </p:nvSpPr>
        <p:spPr>
          <a:xfrm>
            <a:off x="6496920" y="6094080"/>
            <a:ext cx="2809440" cy="22680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0" lang="pt-BR" sz="900" spc="-1" strike="noStrike">
                <a:solidFill>
                  <a:srgbClr val="000000"/>
                </a:solidFill>
                <a:latin typeface="Arial"/>
              </a:rPr>
              <a:t>Fonte: https://forlidar.com.br/tecnologias/</a:t>
            </a:r>
            <a:endParaRPr b="0" lang="pt-BR"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662362E4-3D27-41E5-BDD0-C364EBA5E835}"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pic>
        <p:nvPicPr>
          <p:cNvPr id="341" name="Picture 2" descr="Nuvem de Pontos"/>
          <p:cNvPicPr/>
          <p:nvPr/>
        </p:nvPicPr>
        <p:blipFill>
          <a:blip r:embed="rId1"/>
          <a:stretch/>
        </p:blipFill>
        <p:spPr>
          <a:xfrm>
            <a:off x="1077840" y="1143000"/>
            <a:ext cx="9905760" cy="5377320"/>
          </a:xfrm>
          <a:prstGeom prst="rect">
            <a:avLst/>
          </a:prstGeom>
          <a:ln w="0">
            <a:noFill/>
          </a:ln>
        </p:spPr>
      </p:pic>
      <p:sp>
        <p:nvSpPr>
          <p:cNvPr id="342" name="Rectangle 3"/>
          <p:cNvSpPr/>
          <p:nvPr/>
        </p:nvSpPr>
        <p:spPr>
          <a:xfrm>
            <a:off x="1077840" y="391680"/>
            <a:ext cx="9905760" cy="642600"/>
          </a:xfrm>
          <a:prstGeom prst="rect">
            <a:avLst/>
          </a:prstGeom>
          <a:noFill/>
          <a:ln w="9525">
            <a:noFill/>
          </a:ln>
        </p:spPr>
        <p:style>
          <a:lnRef idx="0"/>
          <a:fillRef idx="0"/>
          <a:effectRef idx="0"/>
          <a:fontRef idx="minor"/>
        </p:style>
        <p:txBody>
          <a:bodyPr lIns="90000" rIns="90000" tIns="45000" bIns="45000" anchor="t">
            <a:noAutofit/>
          </a:bodyPr>
          <a:p>
            <a:pPr lvl="3" indent="-216000">
              <a:lnSpc>
                <a:spcPct val="150000"/>
              </a:lnSpc>
              <a:spcBef>
                <a:spcPts val="479"/>
              </a:spcBef>
              <a:buClr>
                <a:srgbClr val="000000"/>
              </a:buClr>
              <a:buSzPct val="75000"/>
              <a:buFont typeface="Symbol" charset="2"/>
              <a:buChar char=""/>
            </a:pPr>
            <a:r>
              <a:rPr b="1" lang="pt-BR" sz="1800" spc="-1" strike="noStrike">
                <a:solidFill>
                  <a:srgbClr val="000000"/>
                </a:solidFill>
                <a:latin typeface="Arial"/>
              </a:rPr>
              <a:t> </a:t>
            </a:r>
            <a:r>
              <a:rPr b="1" lang="pt-BR" sz="2400" spc="-1" strike="noStrike">
                <a:solidFill>
                  <a:srgbClr val="000000"/>
                </a:solidFill>
                <a:latin typeface="Roboto Condensed"/>
                <a:ea typeface="Roboto Condensed"/>
              </a:rPr>
              <a:t>Perfilamento a </a:t>
            </a:r>
            <a:r>
              <a:rPr b="1" i="1" lang="pt-BR" sz="2400" spc="-1" strike="noStrike">
                <a:solidFill>
                  <a:srgbClr val="000000"/>
                </a:solidFill>
                <a:latin typeface="Roboto Condensed"/>
                <a:ea typeface="Roboto Condensed"/>
              </a:rPr>
              <a:t>Laser</a:t>
            </a:r>
            <a:r>
              <a:rPr b="1" lang="pt-BR" sz="2400" spc="-1" strike="noStrike">
                <a:solidFill>
                  <a:srgbClr val="000000"/>
                </a:solidFill>
                <a:latin typeface="Roboto Condensed"/>
                <a:ea typeface="Roboto Condensed"/>
              </a:rPr>
              <a:t> ou 3D </a:t>
            </a:r>
            <a:r>
              <a:rPr b="1" i="1" lang="pt-BR" sz="2400" spc="-1" strike="noStrike">
                <a:solidFill>
                  <a:srgbClr val="000000"/>
                </a:solidFill>
                <a:latin typeface="Roboto Condensed"/>
                <a:ea typeface="Roboto Condensed"/>
              </a:rPr>
              <a:t>Laser Scanning</a:t>
            </a:r>
            <a:r>
              <a:rPr b="1" i="1" lang="pt-BR" sz="2000" spc="-1" strike="noStrike">
                <a:solidFill>
                  <a:srgbClr val="000000"/>
                </a:solidFill>
                <a:latin typeface="Arial"/>
                <a:ea typeface="Roboto Condensed"/>
              </a:rPr>
              <a:t> </a:t>
            </a:r>
            <a:r>
              <a:rPr b="1" lang="pt-BR" sz="2400" spc="-1" strike="noStrike">
                <a:solidFill>
                  <a:srgbClr val="000000"/>
                </a:solidFill>
                <a:latin typeface="Roboto Condensed"/>
                <a:ea typeface="Roboto Condensed"/>
              </a:rPr>
              <a:t>– Salvador, BA</a:t>
            </a:r>
            <a:endParaRPr b="0" lang="pt-BR" sz="2400" spc="-1" strike="noStrike">
              <a:solidFill>
                <a:srgbClr val="000000"/>
              </a:solidFill>
              <a:latin typeface="Arial"/>
            </a:endParaRPr>
          </a:p>
          <a:p>
            <a:pPr>
              <a:lnSpc>
                <a:spcPct val="150000"/>
              </a:lnSpc>
              <a:spcBef>
                <a:spcPts val="400"/>
              </a:spcBef>
            </a:pPr>
            <a:endParaRPr b="0" lang="pt-BR" sz="2000" spc="-1" strike="noStrike">
              <a:solidFill>
                <a:srgbClr val="000000"/>
              </a:solidFill>
              <a:latin typeface="Arial"/>
            </a:endParaRPr>
          </a:p>
          <a:p>
            <a:pPr marL="343080" indent="-343080">
              <a:lnSpc>
                <a:spcPct val="100000"/>
              </a:lnSpc>
              <a:spcBef>
                <a:spcPts val="479"/>
              </a:spcBef>
              <a:tabLst>
                <a:tab algn="l" pos="0"/>
              </a:tabLst>
            </a:pPr>
            <a:endParaRPr b="0" lang="pt-BR" sz="2400" spc="-1" strike="noStrike">
              <a:solidFill>
                <a:srgbClr val="000000"/>
              </a:solidFill>
              <a:latin typeface="Arial"/>
            </a:endParaRPr>
          </a:p>
        </p:txBody>
      </p:sp>
      <p:sp>
        <p:nvSpPr>
          <p:cNvPr id="343" name="Retângulo 1"/>
          <p:cNvSpPr/>
          <p:nvPr/>
        </p:nvSpPr>
        <p:spPr>
          <a:xfrm>
            <a:off x="1077840" y="6500880"/>
            <a:ext cx="7085880" cy="25704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0" lang="pt-BR" sz="1100" spc="-1" strike="noStrike">
                <a:solidFill>
                  <a:srgbClr val="000000"/>
                </a:solidFill>
                <a:latin typeface="Arial"/>
              </a:rPr>
              <a:t>Fonte: http://cartografia.salvador.ba.gov.br/index.php</a:t>
            </a:r>
            <a:endParaRPr b="0" lang="pt-B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287E135B-4153-46F9-81D8-C748BF2D6EF6}"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pic>
        <p:nvPicPr>
          <p:cNvPr id="345" name="Picture 2" descr="MDS"/>
          <p:cNvPicPr/>
          <p:nvPr/>
        </p:nvPicPr>
        <p:blipFill>
          <a:blip r:embed="rId1"/>
          <a:stretch/>
        </p:blipFill>
        <p:spPr>
          <a:xfrm>
            <a:off x="1059480" y="1023120"/>
            <a:ext cx="9978480" cy="5367960"/>
          </a:xfrm>
          <a:prstGeom prst="rect">
            <a:avLst/>
          </a:prstGeom>
          <a:ln w="0">
            <a:noFill/>
          </a:ln>
        </p:spPr>
      </p:pic>
      <p:sp>
        <p:nvSpPr>
          <p:cNvPr id="346" name="Retângulo 1"/>
          <p:cNvSpPr/>
          <p:nvPr/>
        </p:nvSpPr>
        <p:spPr>
          <a:xfrm>
            <a:off x="1048320" y="6418440"/>
            <a:ext cx="7085880" cy="25704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0" lang="pt-BR" sz="1100" spc="-1" strike="noStrike">
                <a:solidFill>
                  <a:srgbClr val="000000"/>
                </a:solidFill>
                <a:latin typeface="Arial"/>
              </a:rPr>
              <a:t>Fonte: http://cartografia.salvador.ba.gov.br/index.php</a:t>
            </a:r>
            <a:endParaRPr b="0" lang="pt-BR" sz="1100" spc="-1" strike="noStrike">
              <a:solidFill>
                <a:srgbClr val="000000"/>
              </a:solidFill>
              <a:latin typeface="Arial"/>
            </a:endParaRPr>
          </a:p>
        </p:txBody>
      </p:sp>
      <p:sp>
        <p:nvSpPr>
          <p:cNvPr id="347" name="Rectangle 3"/>
          <p:cNvSpPr/>
          <p:nvPr/>
        </p:nvSpPr>
        <p:spPr>
          <a:xfrm>
            <a:off x="1055880" y="337320"/>
            <a:ext cx="9905760" cy="642600"/>
          </a:xfrm>
          <a:prstGeom prst="rect">
            <a:avLst/>
          </a:prstGeom>
          <a:noFill/>
          <a:ln w="9525">
            <a:noFill/>
          </a:ln>
        </p:spPr>
        <p:style>
          <a:lnRef idx="0"/>
          <a:fillRef idx="0"/>
          <a:effectRef idx="0"/>
          <a:fontRef idx="minor"/>
        </p:style>
        <p:txBody>
          <a:bodyPr lIns="90000" rIns="90000" tIns="45000" bIns="45000" anchor="t">
            <a:noAutofit/>
          </a:bodyPr>
          <a:p>
            <a:pPr lvl="3" indent="-216000">
              <a:lnSpc>
                <a:spcPct val="150000"/>
              </a:lnSpc>
              <a:spcBef>
                <a:spcPts val="479"/>
              </a:spcBef>
              <a:buClr>
                <a:srgbClr val="000000"/>
              </a:buClr>
              <a:buSzPct val="75000"/>
              <a:buFont typeface="Symbol" charset="2"/>
              <a:buChar char=""/>
            </a:pPr>
            <a:r>
              <a:rPr b="1" lang="pt-BR" sz="1800" spc="-1" strike="noStrike">
                <a:solidFill>
                  <a:srgbClr val="000000"/>
                </a:solidFill>
                <a:latin typeface="Arial"/>
              </a:rPr>
              <a:t> </a:t>
            </a:r>
            <a:r>
              <a:rPr b="1" lang="pt-BR" sz="2400" spc="-1" strike="noStrike">
                <a:solidFill>
                  <a:srgbClr val="000000"/>
                </a:solidFill>
                <a:latin typeface="Roboto Condensed"/>
                <a:ea typeface="Roboto Condensed"/>
              </a:rPr>
              <a:t>Perfilamento a </a:t>
            </a:r>
            <a:r>
              <a:rPr b="1" i="1" lang="pt-BR" sz="2400" spc="-1" strike="noStrike">
                <a:solidFill>
                  <a:srgbClr val="000000"/>
                </a:solidFill>
                <a:latin typeface="Roboto Condensed"/>
                <a:ea typeface="Roboto Condensed"/>
              </a:rPr>
              <a:t>Laser</a:t>
            </a:r>
            <a:r>
              <a:rPr b="1" lang="pt-BR" sz="2400" spc="-1" strike="noStrike">
                <a:solidFill>
                  <a:srgbClr val="000000"/>
                </a:solidFill>
                <a:latin typeface="Roboto Condensed"/>
                <a:ea typeface="Roboto Condensed"/>
              </a:rPr>
              <a:t> ou 3D </a:t>
            </a:r>
            <a:r>
              <a:rPr b="1" i="1" lang="pt-BR" sz="2400" spc="-1" strike="noStrike">
                <a:solidFill>
                  <a:srgbClr val="000000"/>
                </a:solidFill>
                <a:latin typeface="Roboto Condensed"/>
                <a:ea typeface="Roboto Condensed"/>
              </a:rPr>
              <a:t>Laser Scanning</a:t>
            </a:r>
            <a:r>
              <a:rPr b="1" i="1" lang="pt-BR" sz="2000" spc="-1" strike="noStrike">
                <a:solidFill>
                  <a:srgbClr val="000000"/>
                </a:solidFill>
                <a:latin typeface="Arial"/>
                <a:ea typeface="Roboto Condensed"/>
              </a:rPr>
              <a:t> </a:t>
            </a:r>
            <a:r>
              <a:rPr b="1" lang="pt-BR" sz="2400" spc="-1" strike="noStrike">
                <a:solidFill>
                  <a:srgbClr val="000000"/>
                </a:solidFill>
                <a:latin typeface="Roboto Condensed"/>
                <a:ea typeface="Roboto Condensed"/>
              </a:rPr>
              <a:t>– Salvador, BA</a:t>
            </a:r>
            <a:endParaRPr b="0" lang="pt-BR" sz="2400" spc="-1" strike="noStrike">
              <a:solidFill>
                <a:srgbClr val="000000"/>
              </a:solidFill>
              <a:latin typeface="Arial"/>
            </a:endParaRPr>
          </a:p>
          <a:p>
            <a:pPr>
              <a:lnSpc>
                <a:spcPct val="150000"/>
              </a:lnSpc>
              <a:spcBef>
                <a:spcPts val="400"/>
              </a:spcBef>
            </a:pPr>
            <a:endParaRPr b="0" lang="pt-BR" sz="2000" spc="-1" strike="noStrike">
              <a:solidFill>
                <a:srgbClr val="000000"/>
              </a:solidFill>
              <a:latin typeface="Arial"/>
            </a:endParaRPr>
          </a:p>
          <a:p>
            <a:pPr marL="343080" indent="-343080">
              <a:lnSpc>
                <a:spcPct val="100000"/>
              </a:lnSpc>
              <a:spcBef>
                <a:spcPts val="479"/>
              </a:spcBef>
              <a:tabLst>
                <a:tab algn="l" pos="0"/>
              </a:tabLst>
            </a:pPr>
            <a:endParaRPr b="0" lang="pt-B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12AD5FD7-C81E-4681-9A22-A8122946513A}"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49" name="Rectangle 3"/>
          <p:cNvSpPr/>
          <p:nvPr/>
        </p:nvSpPr>
        <p:spPr>
          <a:xfrm>
            <a:off x="3142440" y="1236240"/>
            <a:ext cx="8309160" cy="766440"/>
          </a:xfrm>
          <a:prstGeom prst="rect">
            <a:avLst/>
          </a:prstGeom>
          <a:noFill/>
          <a:ln w="9525">
            <a:noFill/>
          </a:ln>
        </p:spPr>
        <p:style>
          <a:lnRef idx="0"/>
          <a:fillRef idx="0"/>
          <a:effectRef idx="0"/>
          <a:fontRef idx="minor"/>
        </p:style>
        <p:txBody>
          <a:bodyPr lIns="90000" rIns="90000" tIns="45000" bIns="45000" anchor="t">
            <a:noAutofit/>
          </a:bodyPr>
          <a:p>
            <a:pPr lvl="2" marL="272880" indent="-216000">
              <a:lnSpc>
                <a:spcPct val="100000"/>
              </a:lnSpc>
              <a:spcBef>
                <a:spcPts val="561"/>
              </a:spcBef>
              <a:buClr>
                <a:srgbClr val="000000"/>
              </a:buClr>
              <a:buSzPct val="75000"/>
              <a:buFont typeface="Symbol" charset="2"/>
              <a:buChar char=""/>
            </a:pPr>
            <a:r>
              <a:rPr b="1" lang="pt-BR" sz="2000" spc="-1" strike="noStrike">
                <a:solidFill>
                  <a:srgbClr val="000000"/>
                </a:solidFill>
                <a:latin typeface="Arial"/>
              </a:rPr>
              <a:t> </a:t>
            </a:r>
            <a:r>
              <a:rPr b="1" lang="pt-BR" sz="2800" spc="-1" strike="noStrike">
                <a:solidFill>
                  <a:srgbClr val="000000"/>
                </a:solidFill>
                <a:latin typeface="Roboto Condensed"/>
                <a:ea typeface="Roboto Condensed"/>
              </a:rPr>
              <a:t>VANT - Veículos aéreos não tripulados    </a:t>
            </a:r>
            <a:endParaRPr b="0" lang="pt-BR" sz="2800" spc="-1" strike="noStrike">
              <a:solidFill>
                <a:srgbClr val="000000"/>
              </a:solidFill>
              <a:latin typeface="Arial"/>
            </a:endParaRPr>
          </a:p>
          <a:p>
            <a:pPr marL="272880">
              <a:lnSpc>
                <a:spcPct val="100000"/>
              </a:lnSpc>
              <a:spcBef>
                <a:spcPts val="281"/>
              </a:spcBef>
            </a:pPr>
            <a:r>
              <a:rPr b="0" lang="pt-BR" sz="1400" spc="-1" strike="noStrike">
                <a:solidFill>
                  <a:srgbClr val="000000"/>
                </a:solidFill>
                <a:latin typeface="Roboto Condensed"/>
                <a:ea typeface="Roboto Condensed"/>
              </a:rPr>
              <a:t>              </a:t>
            </a:r>
            <a:r>
              <a:rPr b="0" lang="pt-BR" sz="1400" spc="-1" strike="noStrike">
                <a:solidFill>
                  <a:srgbClr val="000000"/>
                </a:solidFill>
                <a:latin typeface="Roboto Condensed"/>
                <a:ea typeface="Roboto Condensed"/>
              </a:rPr>
              <a:t>(Vídeo: https://www.youtube.com/watch?v=_cieg8laqMA)</a:t>
            </a:r>
            <a:endParaRPr b="0" lang="pt-BR" sz="1400" spc="-1" strike="noStrike">
              <a:solidFill>
                <a:srgbClr val="000000"/>
              </a:solidFill>
              <a:latin typeface="Arial"/>
            </a:endParaRPr>
          </a:p>
          <a:p>
            <a:pPr>
              <a:lnSpc>
                <a:spcPct val="150000"/>
              </a:lnSpc>
              <a:spcBef>
                <a:spcPts val="400"/>
              </a:spcBef>
            </a:pPr>
            <a:endParaRPr b="0" lang="pt-BR" sz="2000" spc="-1" strike="noStrike">
              <a:solidFill>
                <a:srgbClr val="000000"/>
              </a:solidFill>
              <a:latin typeface="Arial"/>
            </a:endParaRPr>
          </a:p>
          <a:p>
            <a:pPr marL="343080" indent="-343080">
              <a:lnSpc>
                <a:spcPct val="100000"/>
              </a:lnSpc>
              <a:spcBef>
                <a:spcPts val="479"/>
              </a:spcBef>
              <a:tabLst>
                <a:tab algn="l" pos="0"/>
              </a:tabLst>
            </a:pPr>
            <a:endParaRPr b="0" lang="pt-BR" sz="2400" spc="-1" strike="noStrike">
              <a:solidFill>
                <a:srgbClr val="000000"/>
              </a:solidFill>
              <a:latin typeface="Arial"/>
            </a:endParaRPr>
          </a:p>
        </p:txBody>
      </p:sp>
      <p:sp>
        <p:nvSpPr>
          <p:cNvPr id="350" name="Retângulo 10"/>
          <p:cNvSpPr/>
          <p:nvPr/>
        </p:nvSpPr>
        <p:spPr>
          <a:xfrm>
            <a:off x="1509840" y="6611760"/>
            <a:ext cx="835776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000" spc="-1" strike="noStrike">
                <a:solidFill>
                  <a:srgbClr val="000000"/>
                </a:solidFill>
                <a:latin typeface="Arial"/>
              </a:rPr>
              <a:t>Fonte: http://geosistemas.mx/equipos-en-venta/equipos-topografia-en-venta/dron-con-lidar/</a:t>
            </a:r>
            <a:endParaRPr b="0" lang="pt-BR" sz="1000" spc="-1" strike="noStrike">
              <a:solidFill>
                <a:srgbClr val="000000"/>
              </a:solidFill>
              <a:latin typeface="Arial"/>
            </a:endParaRPr>
          </a:p>
        </p:txBody>
      </p:sp>
      <p:grpSp>
        <p:nvGrpSpPr>
          <p:cNvPr id="351" name="Grupo 12"/>
          <p:cNvGrpSpPr/>
          <p:nvPr/>
        </p:nvGrpSpPr>
        <p:grpSpPr>
          <a:xfrm>
            <a:off x="1415160" y="1981080"/>
            <a:ext cx="9316440" cy="4582440"/>
            <a:chOff x="1415160" y="1981080"/>
            <a:chExt cx="9316440" cy="4582440"/>
          </a:xfrm>
        </p:grpSpPr>
        <p:pic>
          <p:nvPicPr>
            <p:cNvPr id="352" name="Picture 2" descr="https://geosistemas.mx/wp-content/uploads/2017/12/imagen-dron-geosistemas-1024x728.jpg"/>
            <p:cNvPicPr/>
            <p:nvPr/>
          </p:nvPicPr>
          <p:blipFill>
            <a:blip r:embed="rId1"/>
            <a:srcRect l="0" t="0" r="1615" b="29202"/>
            <a:stretch/>
          </p:blipFill>
          <p:spPr>
            <a:xfrm>
              <a:off x="1415160" y="1981080"/>
              <a:ext cx="9316440" cy="4582440"/>
            </a:xfrm>
            <a:prstGeom prst="rect">
              <a:avLst/>
            </a:prstGeom>
            <a:ln w="0">
              <a:noFill/>
            </a:ln>
          </p:spPr>
        </p:pic>
        <p:pic>
          <p:nvPicPr>
            <p:cNvPr id="353" name="Picture 2" descr="Descubra como funciona a topografia com drone."/>
            <p:cNvPicPr/>
            <p:nvPr/>
          </p:nvPicPr>
          <p:blipFill>
            <a:blip r:embed="rId2"/>
            <a:stretch/>
          </p:blipFill>
          <p:spPr>
            <a:xfrm>
              <a:off x="7227720" y="2238480"/>
              <a:ext cx="3305520" cy="2114280"/>
            </a:xfrm>
            <a:prstGeom prst="rect">
              <a:avLst/>
            </a:prstGeom>
            <a:ln w="0">
              <a:noFill/>
            </a:ln>
          </p:spPr>
        </p:pic>
      </p:grpSp>
      <p:sp>
        <p:nvSpPr>
          <p:cNvPr id="354" name="Espaço Reservado para Texto 4"/>
          <p:cNvSpPr/>
          <p:nvPr/>
        </p:nvSpPr>
        <p:spPr>
          <a:xfrm>
            <a:off x="1066680" y="217800"/>
            <a:ext cx="10593000" cy="802080"/>
          </a:xfrm>
          <a:prstGeom prst="rect">
            <a:avLst/>
          </a:prstGeom>
          <a:noFill/>
          <a:ln w="0">
            <a:noFill/>
          </a:ln>
        </p:spPr>
        <p:style>
          <a:lnRef idx="0"/>
          <a:fillRef idx="0"/>
          <a:effectRef idx="0"/>
          <a:fontRef idx="minor"/>
        </p:style>
        <p:txBody>
          <a:bodyPr anchor="t">
            <a:noAutofit/>
          </a:bodyPr>
          <a:p>
            <a:pPr algn="just">
              <a:lnSpc>
                <a:spcPct val="150000"/>
              </a:lnSpc>
            </a:pPr>
            <a:r>
              <a:rPr b="1" lang="pt-BR" sz="3600" spc="-1" strike="noStrike">
                <a:solidFill>
                  <a:srgbClr val="000000"/>
                </a:solidFill>
                <a:latin typeface="Roboto Condensed"/>
                <a:ea typeface="Roboto Condensed"/>
              </a:rPr>
              <a:t>Fotogrametria Aérea ou Aerofotogrametria</a:t>
            </a:r>
            <a:endParaRPr b="0" lang="pt-B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2DE27B35-904D-4E03-BC42-959DC45CEB85}"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pic>
        <p:nvPicPr>
          <p:cNvPr id="356" name="Picture 2" descr="https://cdn1.valuegaia.com.br/gaiasite/40501/media/435b833821c47988503bbb4f3ee00e78-AEROFOTOGRAMETRIA%20-%20AMBIENTE%20RURAL.jpeg"/>
          <p:cNvPicPr/>
          <p:nvPr/>
        </p:nvPicPr>
        <p:blipFill>
          <a:blip r:embed="rId1"/>
          <a:stretch/>
        </p:blipFill>
        <p:spPr>
          <a:xfrm>
            <a:off x="1099440" y="1025280"/>
            <a:ext cx="9677160" cy="5443200"/>
          </a:xfrm>
          <a:prstGeom prst="rect">
            <a:avLst/>
          </a:prstGeom>
          <a:ln w="0">
            <a:noFill/>
          </a:ln>
        </p:spPr>
      </p:pic>
      <p:sp>
        <p:nvSpPr>
          <p:cNvPr id="357" name="Retângulo 3"/>
          <p:cNvSpPr/>
          <p:nvPr/>
        </p:nvSpPr>
        <p:spPr>
          <a:xfrm>
            <a:off x="1045080" y="6503040"/>
            <a:ext cx="990576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000" spc="-1" strike="noStrike">
                <a:solidFill>
                  <a:srgbClr val="000000"/>
                </a:solidFill>
                <a:latin typeface="Arial"/>
              </a:rPr>
              <a:t>Fonte: http://geosistemas.mx/equipos-en-venta/equipos-topografia-en-venta/dron-con-lidar/</a:t>
            </a:r>
            <a:endParaRPr b="0" lang="pt-BR" sz="1000" spc="-1" strike="noStrike">
              <a:solidFill>
                <a:srgbClr val="000000"/>
              </a:solidFill>
              <a:latin typeface="Arial"/>
            </a:endParaRPr>
          </a:p>
        </p:txBody>
      </p:sp>
      <p:sp>
        <p:nvSpPr>
          <p:cNvPr id="358" name="Rectangle 3"/>
          <p:cNvSpPr/>
          <p:nvPr/>
        </p:nvSpPr>
        <p:spPr>
          <a:xfrm>
            <a:off x="812880" y="300240"/>
            <a:ext cx="9691560" cy="766440"/>
          </a:xfrm>
          <a:prstGeom prst="rect">
            <a:avLst/>
          </a:prstGeom>
          <a:noFill/>
          <a:ln w="9525">
            <a:noFill/>
          </a:ln>
        </p:spPr>
        <p:style>
          <a:lnRef idx="0"/>
          <a:fillRef idx="0"/>
          <a:effectRef idx="0"/>
          <a:fontRef idx="minor"/>
        </p:style>
        <p:txBody>
          <a:bodyPr lIns="90000" rIns="90000" tIns="45000" bIns="45000" anchor="t">
            <a:noAutofit/>
          </a:bodyPr>
          <a:p>
            <a:pPr lvl="2" marL="272880" indent="-216000">
              <a:lnSpc>
                <a:spcPct val="100000"/>
              </a:lnSpc>
              <a:spcBef>
                <a:spcPts val="561"/>
              </a:spcBef>
              <a:buClr>
                <a:srgbClr val="000000"/>
              </a:buClr>
              <a:buSzPct val="75000"/>
              <a:buFont typeface="Symbol" charset="2"/>
              <a:buChar char=""/>
            </a:pPr>
            <a:r>
              <a:rPr b="1" lang="pt-BR" sz="2000" spc="-1" strike="noStrike">
                <a:solidFill>
                  <a:srgbClr val="000000"/>
                </a:solidFill>
                <a:latin typeface="Arial"/>
              </a:rPr>
              <a:t> </a:t>
            </a:r>
            <a:r>
              <a:rPr b="1" lang="pt-BR" sz="2800" spc="-1" strike="noStrike">
                <a:solidFill>
                  <a:srgbClr val="000000"/>
                </a:solidFill>
                <a:latin typeface="Roboto Condensed"/>
                <a:ea typeface="Roboto Condensed"/>
              </a:rPr>
              <a:t>VANT - Veículos aéreos não tripulados</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2F4C569F-AA55-4562-A4C8-EDC1A4A6503C}"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60" name="Rectangle 3"/>
          <p:cNvSpPr/>
          <p:nvPr/>
        </p:nvSpPr>
        <p:spPr>
          <a:xfrm>
            <a:off x="747360" y="398160"/>
            <a:ext cx="9691560" cy="592200"/>
          </a:xfrm>
          <a:prstGeom prst="rect">
            <a:avLst/>
          </a:prstGeom>
          <a:noFill/>
          <a:ln w="9525">
            <a:noFill/>
          </a:ln>
        </p:spPr>
        <p:style>
          <a:lnRef idx="0"/>
          <a:fillRef idx="0"/>
          <a:effectRef idx="0"/>
          <a:fontRef idx="minor"/>
        </p:style>
        <p:txBody>
          <a:bodyPr lIns="90000" rIns="90000" tIns="45000" bIns="45000" anchor="t">
            <a:noAutofit/>
          </a:bodyPr>
          <a:p>
            <a:pPr lvl="2" marL="272880" indent="-216000">
              <a:lnSpc>
                <a:spcPct val="100000"/>
              </a:lnSpc>
              <a:spcBef>
                <a:spcPts val="561"/>
              </a:spcBef>
              <a:buClr>
                <a:srgbClr val="000000"/>
              </a:buClr>
              <a:buSzPct val="75000"/>
              <a:buFont typeface="Symbol" charset="2"/>
              <a:buChar char=""/>
            </a:pPr>
            <a:r>
              <a:rPr b="1" lang="pt-BR" sz="2000" spc="-1" strike="noStrike">
                <a:solidFill>
                  <a:srgbClr val="000000"/>
                </a:solidFill>
                <a:latin typeface="Arial"/>
              </a:rPr>
              <a:t> </a:t>
            </a:r>
            <a:r>
              <a:rPr b="1" lang="pt-BR" sz="2800" spc="-1" strike="noStrike">
                <a:solidFill>
                  <a:srgbClr val="000000"/>
                </a:solidFill>
                <a:latin typeface="Roboto Condensed"/>
                <a:ea typeface="Roboto Condensed"/>
              </a:rPr>
              <a:t>VANT - Veículos aéreos não tripulados</a:t>
            </a:r>
            <a:endParaRPr b="0" lang="pt-BR" sz="2800" spc="-1" strike="noStrike">
              <a:solidFill>
                <a:srgbClr val="000000"/>
              </a:solidFill>
              <a:latin typeface="Arial"/>
            </a:endParaRPr>
          </a:p>
        </p:txBody>
      </p:sp>
      <p:pic>
        <p:nvPicPr>
          <p:cNvPr id="361" name="Picture 4" descr="https://cdn1.valuegaia.com.br/gaiasite/40501/media/0e64af0adc021cc8963e50d6b0fea474-AEROFOTOGRAMETRIA%20-%20AMBIENTE%20URBANO.jpeg"/>
          <p:cNvPicPr/>
          <p:nvPr/>
        </p:nvPicPr>
        <p:blipFill>
          <a:blip r:embed="rId1"/>
          <a:stretch/>
        </p:blipFill>
        <p:spPr>
          <a:xfrm>
            <a:off x="1053000" y="1023840"/>
            <a:ext cx="9739080" cy="5478120"/>
          </a:xfrm>
          <a:prstGeom prst="rect">
            <a:avLst/>
          </a:prstGeom>
          <a:ln w="0">
            <a:noFill/>
          </a:ln>
        </p:spPr>
      </p:pic>
      <p:sp>
        <p:nvSpPr>
          <p:cNvPr id="362" name="Retângulo 6"/>
          <p:cNvSpPr/>
          <p:nvPr/>
        </p:nvSpPr>
        <p:spPr>
          <a:xfrm>
            <a:off x="957960" y="6470280"/>
            <a:ext cx="990576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000" spc="-1" strike="noStrike">
                <a:solidFill>
                  <a:srgbClr val="000000"/>
                </a:solidFill>
                <a:latin typeface="Arial"/>
              </a:rPr>
              <a:t>Fonte: http://geosistemas.mx/equipos-en-venta/equipos-topografia-en-venta/dron-con-lidar/</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2209680" y="3863880"/>
            <a:ext cx="4505040" cy="1909440"/>
          </a:xfrm>
          <a:prstGeom prst="rect">
            <a:avLst/>
          </a:prstGeom>
          <a:noFill/>
          <a:ln w="0">
            <a:noFill/>
          </a:ln>
        </p:spPr>
        <p:txBody>
          <a:bodyPr numCol="1" spcCol="0" tIns="91440" bIns="91440" anchor="b">
            <a:noAutofit/>
          </a:bodyPr>
          <a:p>
            <a:pPr indent="0" algn="r">
              <a:lnSpc>
                <a:spcPct val="100000"/>
              </a:lnSpc>
              <a:buNone/>
            </a:pPr>
            <a:r>
              <a:rPr b="1" lang="pt-BR" sz="9600" spc="-1" strike="noStrike">
                <a:solidFill>
                  <a:srgbClr val="ffffff"/>
                </a:solidFill>
                <a:latin typeface="Roboto Condensed"/>
                <a:ea typeface="Roboto Condensed"/>
              </a:rPr>
              <a:t>2.</a:t>
            </a:r>
            <a:br>
              <a:rPr sz="9600"/>
            </a:br>
            <a:r>
              <a:rPr b="1" lang="pt-BR" sz="4000" spc="-1" strike="noStrike">
                <a:solidFill>
                  <a:srgbClr val="ffffff"/>
                </a:solidFill>
                <a:latin typeface="Roboto Condensed"/>
                <a:ea typeface="Roboto Condensed"/>
              </a:rPr>
              <a:t>Objetivos da Topografia</a:t>
            </a:r>
            <a:endParaRPr b="0" lang="pt-BR"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D4EEE892-B12D-449B-931A-265D9E545D83}"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65"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2.0. Objetivos da Topografia</a:t>
            </a:r>
            <a:endParaRPr b="0" lang="pt-BR" sz="3000" spc="-1" strike="noStrike">
              <a:solidFill>
                <a:srgbClr val="000000"/>
              </a:solidFill>
              <a:latin typeface="Arial"/>
            </a:endParaRPr>
          </a:p>
        </p:txBody>
      </p:sp>
      <p:sp>
        <p:nvSpPr>
          <p:cNvPr id="366" name="Espaço Reservado para Texto 4"/>
          <p:cNvSpPr/>
          <p:nvPr/>
        </p:nvSpPr>
        <p:spPr>
          <a:xfrm>
            <a:off x="1095480" y="2508120"/>
            <a:ext cx="10173960" cy="375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pt-BR" sz="2400" spc="-1" strike="noStrike">
                <a:solidFill>
                  <a:srgbClr val="000000"/>
                </a:solidFill>
                <a:latin typeface="Roboto Condensed"/>
                <a:ea typeface="Roboto Condensed"/>
              </a:rPr>
              <a:t>Representar o terreno possibilitando a interpretação e o planejamento da </a:t>
            </a:r>
            <a:r>
              <a:rPr b="0" lang="pt-BR" sz="6000" spc="-1" strike="noStrike">
                <a:solidFill>
                  <a:srgbClr val="000000"/>
                </a:solidFill>
                <a:latin typeface="Roboto Condensed"/>
                <a:ea typeface="Roboto Condensed"/>
              </a:rPr>
              <a:t>intervenção</a:t>
            </a:r>
            <a:r>
              <a:rPr b="1" lang="pt-BR" sz="2400" spc="-1" strike="noStrike">
                <a:solidFill>
                  <a:srgbClr val="000000"/>
                </a:solidFill>
                <a:latin typeface="Roboto Condensed"/>
                <a:ea typeface="Roboto Condensed"/>
              </a:rPr>
              <a:t>.</a:t>
            </a:r>
            <a:r>
              <a:rPr b="0" lang="pt-BR" sz="2400" spc="-1" strike="noStrike">
                <a:solidFill>
                  <a:srgbClr val="000000"/>
                </a:solidFill>
                <a:latin typeface="Roboto Condensed"/>
                <a:ea typeface="Roboto Condensed"/>
              </a:rPr>
              <a:t> </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r>
              <a:rPr b="0" lang="pt-BR" sz="2400" spc="-1" strike="noStrike">
                <a:solidFill>
                  <a:srgbClr val="000000"/>
                </a:solidFill>
                <a:latin typeface="Roboto Condensed"/>
                <a:ea typeface="Roboto Condensed"/>
              </a:rPr>
              <a:t>Ou seja, o projeto, assim como também cálculos de corte e aterro necessários para o planejamento da execução.</a:t>
            </a:r>
            <a:endParaRPr b="0" lang="pt-B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79C71472-EA3C-409C-B963-F32870B2E015}"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48" name="PlaceHolder 1"/>
          <p:cNvSpPr>
            <a:spLocks noGrp="1"/>
          </p:cNvSpPr>
          <p:nvPr>
            <p:ph/>
          </p:nvPr>
        </p:nvSpPr>
        <p:spPr>
          <a:xfrm>
            <a:off x="932040" y="2637000"/>
            <a:ext cx="10693080" cy="1296720"/>
          </a:xfrm>
          <a:prstGeom prst="rect">
            <a:avLst/>
          </a:prstGeom>
          <a:noFill/>
          <a:ln w="0">
            <a:noFill/>
          </a:ln>
        </p:spPr>
        <p:txBody>
          <a:bodyPr numCol="1" spcCol="0" tIns="91440" bIns="91440" anchor="t">
            <a:noAutofit/>
          </a:bodyPr>
          <a:p>
            <a:pPr marL="457200" indent="-457200">
              <a:lnSpc>
                <a:spcPct val="100000"/>
              </a:lnSpc>
              <a:buClr>
                <a:srgbClr val="000000"/>
              </a:buClr>
              <a:buFont typeface="Symbol" charset="2"/>
              <a:buChar char=""/>
            </a:pPr>
            <a:r>
              <a:rPr b="0" lang="pt-BR" sz="2800" spc="-1" strike="noStrike">
                <a:solidFill>
                  <a:srgbClr val="000000"/>
                </a:solidFill>
                <a:latin typeface="Roboto Condensed"/>
                <a:ea typeface="Roboto Condensed"/>
              </a:rPr>
              <a:t>Conhecer os conceitos iniciais relacionados à </a:t>
            </a:r>
            <a:r>
              <a:rPr b="0" lang="pt-BR" sz="3600" spc="-1" strike="noStrike">
                <a:solidFill>
                  <a:srgbClr val="000000"/>
                </a:solidFill>
                <a:latin typeface="Roboto Condensed"/>
                <a:ea typeface="Roboto Condensed"/>
              </a:rPr>
              <a:t>Topografia.</a:t>
            </a:r>
            <a:endParaRPr b="0" lang="pt-BR" sz="3600" spc="-1" strike="noStrike">
              <a:solidFill>
                <a:srgbClr val="000000"/>
              </a:solidFill>
              <a:latin typeface="Roboto Condensed"/>
            </a:endParaRPr>
          </a:p>
        </p:txBody>
      </p:sp>
      <p:sp>
        <p:nvSpPr>
          <p:cNvPr id="249"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Objetivo</a:t>
            </a:r>
            <a:endParaRPr b="0" lang="pt-BR"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E6938453-97E8-4FE9-B914-2FBAAFA04A43}"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68"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2.0. Objetivos da Topografia</a:t>
            </a:r>
            <a:endParaRPr b="0" lang="pt-BR" sz="3000" spc="-1" strike="noStrike">
              <a:solidFill>
                <a:srgbClr val="000000"/>
              </a:solidFill>
              <a:latin typeface="Arial"/>
            </a:endParaRPr>
          </a:p>
        </p:txBody>
      </p:sp>
      <p:sp>
        <p:nvSpPr>
          <p:cNvPr id="369" name="Espaço Reservado para Texto 2"/>
          <p:cNvSpPr/>
          <p:nvPr/>
        </p:nvSpPr>
        <p:spPr>
          <a:xfrm>
            <a:off x="1055520" y="2502000"/>
            <a:ext cx="10347120" cy="3752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pPr>
            <a:r>
              <a:rPr b="0" lang="pt-BR" sz="2400" spc="-1" strike="noStrike">
                <a:solidFill>
                  <a:srgbClr val="000000"/>
                </a:solidFill>
                <a:latin typeface="Roboto Condensed"/>
                <a:ea typeface="Roboto Condensed"/>
              </a:rPr>
              <a:t>Em geral os levantamentos topográficos mais comuns objetivam:</a:t>
            </a:r>
            <a:endParaRPr b="0" lang="pt-BR" sz="2400" spc="-1" strike="noStrike">
              <a:solidFill>
                <a:srgbClr val="000000"/>
              </a:solidFill>
              <a:latin typeface="Arial"/>
            </a:endParaRPr>
          </a:p>
          <a:p>
            <a:pPr algn="just">
              <a:lnSpc>
                <a:spcPct val="100000"/>
              </a:lnSpc>
            </a:pPr>
            <a:endParaRPr b="0" lang="pt-BR" sz="2400" spc="-1" strike="noStrike">
              <a:solidFill>
                <a:srgbClr val="000000"/>
              </a:solidFill>
              <a:latin typeface="Arial"/>
            </a:endParaRPr>
          </a:p>
          <a:p>
            <a:pPr algn="just">
              <a:lnSpc>
                <a:spcPct val="100000"/>
              </a:lnSpc>
            </a:pPr>
            <a:r>
              <a:rPr b="0" lang="pt-BR" sz="2400" spc="-1" strike="noStrike">
                <a:solidFill>
                  <a:srgbClr val="000000"/>
                </a:solidFill>
                <a:latin typeface="Roboto Condensed"/>
                <a:ea typeface="Roboto Condensed"/>
              </a:rPr>
              <a:t>- Determinar o limite de propriedades;</a:t>
            </a:r>
            <a:endParaRPr b="0" lang="pt-BR" sz="2400" spc="-1" strike="noStrike">
              <a:solidFill>
                <a:srgbClr val="000000"/>
              </a:solidFill>
              <a:latin typeface="Arial"/>
            </a:endParaRPr>
          </a:p>
          <a:p>
            <a:pPr algn="just">
              <a:lnSpc>
                <a:spcPct val="100000"/>
              </a:lnSpc>
            </a:pPr>
            <a:endParaRPr b="0" lang="pt-BR" sz="2400" spc="-1" strike="noStrike">
              <a:solidFill>
                <a:srgbClr val="000000"/>
              </a:solidFill>
              <a:latin typeface="Arial"/>
            </a:endParaRPr>
          </a:p>
          <a:p>
            <a:pPr algn="just">
              <a:lnSpc>
                <a:spcPct val="100000"/>
              </a:lnSpc>
            </a:pPr>
            <a:r>
              <a:rPr b="0" lang="pt-BR" sz="2400" spc="-1" strike="noStrike">
                <a:solidFill>
                  <a:srgbClr val="000000"/>
                </a:solidFill>
                <a:latin typeface="Roboto Condensed"/>
                <a:ea typeface="Roboto Condensed"/>
              </a:rPr>
              <a:t>- Locação de objetos e medição de variações tridimensionais do terreno (relevo).</a:t>
            </a:r>
            <a:endParaRPr b="0" lang="pt-BR" sz="2400" spc="-1" strike="noStrike">
              <a:solidFill>
                <a:srgbClr val="000000"/>
              </a:solidFill>
              <a:latin typeface="Arial"/>
            </a:endParaRPr>
          </a:p>
          <a:p>
            <a:pPr algn="just">
              <a:lnSpc>
                <a:spcPct val="100000"/>
              </a:lnSpc>
            </a:pPr>
            <a:endParaRPr b="0" lang="pt-BR" sz="2400" spc="-1" strike="noStrike">
              <a:solidFill>
                <a:srgbClr val="000000"/>
              </a:solidFill>
              <a:latin typeface="Arial"/>
            </a:endParaRPr>
          </a:p>
          <a:p>
            <a:pPr algn="just">
              <a:lnSpc>
                <a:spcPct val="100000"/>
              </a:lnSpc>
            </a:pPr>
            <a:r>
              <a:rPr b="0" lang="pt-BR" sz="2400" spc="-1" strike="noStrike">
                <a:solidFill>
                  <a:srgbClr val="000000"/>
                </a:solidFill>
                <a:latin typeface="Roboto Condensed"/>
                <a:ea typeface="Roboto Condensed"/>
              </a:rPr>
              <a:t>- Levantar dados para orientar o projeto de praças, ruas, redes de esgoto, planos, mapas de pequenas áreas.</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48621E25-7608-4B16-A7B9-2DEF1F210D25}"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371"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2.0. Objetivos da Topografia</a:t>
            </a:r>
            <a:endParaRPr b="0" lang="pt-BR" sz="3000" spc="-1" strike="noStrike">
              <a:solidFill>
                <a:srgbClr val="000000"/>
              </a:solidFill>
              <a:latin typeface="Arial"/>
            </a:endParaRPr>
          </a:p>
        </p:txBody>
      </p:sp>
      <p:sp>
        <p:nvSpPr>
          <p:cNvPr id="372" name="Espaço Reservado para Texto 2"/>
          <p:cNvSpPr/>
          <p:nvPr/>
        </p:nvSpPr>
        <p:spPr>
          <a:xfrm>
            <a:off x="1055520" y="1700280"/>
            <a:ext cx="10728000" cy="5092200"/>
          </a:xfrm>
          <a:prstGeom prst="rect">
            <a:avLst/>
          </a:prstGeom>
          <a:noFill/>
          <a:ln w="0">
            <a:noFill/>
          </a:ln>
        </p:spPr>
        <p:style>
          <a:lnRef idx="0"/>
          <a:fillRef idx="0"/>
          <a:effectRef idx="0"/>
          <a:fontRef idx="minor"/>
        </p:style>
        <p:txBody>
          <a:bodyPr lIns="90000" rIns="90000" tIns="45000" bIns="45000" anchor="t">
            <a:noAutofit/>
          </a:bodyPr>
          <a:p>
            <a:pPr algn="just">
              <a:lnSpc>
                <a:spcPct val="150000"/>
              </a:lnSpc>
            </a:pPr>
            <a:r>
              <a:rPr b="1" lang="pt-BR" sz="2400" spc="-1" strike="noStrike">
                <a:solidFill>
                  <a:srgbClr val="000000"/>
                </a:solidFill>
                <a:latin typeface="Roboto Condensed"/>
                <a:ea typeface="Roboto Condensed"/>
              </a:rPr>
              <a:t>É fundamental nas definições de projeto:</a:t>
            </a:r>
            <a:endParaRPr b="0" lang="pt-BR" sz="2400" spc="-1" strike="noStrike">
              <a:solidFill>
                <a:srgbClr val="000000"/>
              </a:solidFill>
              <a:latin typeface="Arial"/>
            </a:endParaRPr>
          </a:p>
          <a:p>
            <a:pPr algn="just">
              <a:lnSpc>
                <a:spcPct val="150000"/>
              </a:lnSpc>
            </a:pPr>
            <a:r>
              <a:rPr b="0" lang="pt-BR" sz="2400" spc="-1" strike="noStrike">
                <a:solidFill>
                  <a:srgbClr val="000000"/>
                </a:solidFill>
                <a:latin typeface="Roboto Condensed"/>
                <a:ea typeface="Roboto Condensed"/>
              </a:rPr>
              <a:t>- </a:t>
            </a:r>
            <a:r>
              <a:rPr b="1" lang="pt-BR" sz="2400" spc="-1" strike="noStrike">
                <a:solidFill>
                  <a:srgbClr val="000000"/>
                </a:solidFill>
                <a:latin typeface="Roboto Condensed"/>
                <a:ea typeface="Roboto Condensed"/>
              </a:rPr>
              <a:t>Orientação</a:t>
            </a:r>
            <a:r>
              <a:rPr b="0" lang="pt-BR" sz="2400" spc="-1" strike="noStrike">
                <a:solidFill>
                  <a:srgbClr val="000000"/>
                </a:solidFill>
                <a:latin typeface="Roboto Condensed"/>
                <a:ea typeface="Roboto Condensed"/>
              </a:rPr>
              <a:t> e questões relacionadas ao conforto ambiental e desempenho. Ventilação, insolação etc.</a:t>
            </a:r>
            <a:endParaRPr b="0" lang="pt-BR" sz="2400" spc="-1" strike="noStrike">
              <a:solidFill>
                <a:srgbClr val="000000"/>
              </a:solidFill>
              <a:latin typeface="Arial"/>
            </a:endParaRPr>
          </a:p>
          <a:p>
            <a:pPr algn="just">
              <a:lnSpc>
                <a:spcPct val="150000"/>
              </a:lnSpc>
            </a:pPr>
            <a:r>
              <a:rPr b="0" lang="pt-BR" sz="2400" spc="-1" strike="noStrike">
                <a:solidFill>
                  <a:srgbClr val="000000"/>
                </a:solidFill>
                <a:latin typeface="Roboto Condensed"/>
                <a:ea typeface="Roboto Condensed"/>
              </a:rPr>
              <a:t>- </a:t>
            </a:r>
            <a:r>
              <a:rPr b="0" lang="pt-BR" sz="2400" spc="-1" strike="noStrike">
                <a:solidFill>
                  <a:srgbClr val="000000"/>
                </a:solidFill>
                <a:latin typeface="Roboto Condensed"/>
                <a:ea typeface="Roboto Condensed"/>
              </a:rPr>
              <a:t>Implantação</a:t>
            </a:r>
            <a:r>
              <a:rPr b="0" lang="pt-BR" sz="2400" spc="-1" strike="noStrike">
                <a:solidFill>
                  <a:srgbClr val="000000"/>
                </a:solidFill>
                <a:latin typeface="Roboto Condensed"/>
                <a:ea typeface="Roboto Condensed"/>
              </a:rPr>
              <a:t> e </a:t>
            </a:r>
            <a:r>
              <a:rPr b="1" lang="pt-BR" sz="2400" spc="-1" strike="noStrike">
                <a:solidFill>
                  <a:srgbClr val="000000"/>
                </a:solidFill>
                <a:latin typeface="Roboto Condensed"/>
                <a:ea typeface="Roboto Condensed"/>
              </a:rPr>
              <a:t>técnicas de construção</a:t>
            </a:r>
            <a:r>
              <a:rPr b="0" lang="pt-BR" sz="2400" spc="-1" strike="noStrike">
                <a:solidFill>
                  <a:srgbClr val="000000"/>
                </a:solidFill>
                <a:latin typeface="Roboto Condensed"/>
                <a:ea typeface="Roboto Condensed"/>
              </a:rPr>
              <a:t>. Importante para definição de contenções, fundações e terraplanagem.</a:t>
            </a:r>
            <a:endParaRPr b="0" lang="pt-BR" sz="2400" spc="-1" strike="noStrike">
              <a:solidFill>
                <a:srgbClr val="000000"/>
              </a:solidFill>
              <a:latin typeface="Arial"/>
            </a:endParaRPr>
          </a:p>
          <a:p>
            <a:pPr algn="just">
              <a:lnSpc>
                <a:spcPct val="150000"/>
              </a:lnSpc>
            </a:pPr>
            <a:r>
              <a:rPr b="0" lang="pt-BR" sz="2400" spc="-1" strike="noStrike">
                <a:solidFill>
                  <a:srgbClr val="000000"/>
                </a:solidFill>
                <a:latin typeface="Roboto Condensed"/>
                <a:ea typeface="Roboto Condensed"/>
              </a:rPr>
              <a:t>-  Hidrologia e drenagem do sítio.</a:t>
            </a:r>
            <a:endParaRPr b="0" lang="pt-BR" sz="2400" spc="-1" strike="noStrike">
              <a:solidFill>
                <a:srgbClr val="000000"/>
              </a:solidFill>
              <a:latin typeface="Arial"/>
            </a:endParaRPr>
          </a:p>
          <a:p>
            <a:pPr algn="just">
              <a:lnSpc>
                <a:spcPct val="150000"/>
              </a:lnSpc>
            </a:pPr>
            <a:r>
              <a:rPr b="0" lang="pt-BR" sz="2400" spc="-1" strike="noStrike">
                <a:solidFill>
                  <a:srgbClr val="000000"/>
                </a:solidFill>
                <a:latin typeface="Roboto Condensed"/>
                <a:ea typeface="Roboto Condensed"/>
              </a:rPr>
              <a:t>-   Partido.</a:t>
            </a:r>
            <a:endParaRPr b="0" lang="pt-BR" sz="2400" spc="-1" strike="noStrike">
              <a:solidFill>
                <a:srgbClr val="000000"/>
              </a:solidFill>
              <a:latin typeface="Arial"/>
            </a:endParaRPr>
          </a:p>
          <a:p>
            <a:pPr algn="just">
              <a:lnSpc>
                <a:spcPct val="150000"/>
              </a:lnSpc>
            </a:pPr>
            <a:r>
              <a:rPr b="1" lang="pt-BR" sz="2400" spc="-1" strike="noStrike">
                <a:solidFill>
                  <a:srgbClr val="000000"/>
                </a:solidFill>
                <a:latin typeface="Roboto Condensed"/>
                <a:ea typeface="Roboto Condensed"/>
              </a:rPr>
              <a:t>E na execução</a:t>
            </a:r>
            <a:endParaRPr b="0" lang="pt-BR" sz="2400" spc="-1" strike="noStrike">
              <a:solidFill>
                <a:srgbClr val="000000"/>
              </a:solidFill>
              <a:latin typeface="Arial"/>
            </a:endParaRPr>
          </a:p>
          <a:p>
            <a:pPr algn="just">
              <a:lnSpc>
                <a:spcPct val="150000"/>
              </a:lnSpc>
            </a:pPr>
            <a:r>
              <a:rPr b="0" lang="pt-BR" sz="2400" spc="-1" strike="noStrike">
                <a:solidFill>
                  <a:srgbClr val="000000"/>
                </a:solidFill>
                <a:latin typeface="Roboto Condensed"/>
                <a:ea typeface="Roboto Condensed"/>
              </a:rPr>
              <a:t>-</a:t>
            </a:r>
            <a:r>
              <a:rPr b="1" lang="pt-BR" sz="2400" spc="-1" strike="noStrike">
                <a:solidFill>
                  <a:srgbClr val="000000"/>
                </a:solidFill>
                <a:latin typeface="Roboto Condensed"/>
                <a:ea typeface="Roboto Condensed"/>
              </a:rPr>
              <a:t> Planejamento </a:t>
            </a:r>
            <a:r>
              <a:rPr b="0" lang="pt-BR" sz="2400" spc="-1" strike="noStrike">
                <a:solidFill>
                  <a:srgbClr val="000000"/>
                </a:solidFill>
                <a:latin typeface="Roboto Condensed"/>
                <a:ea typeface="Roboto Condensed"/>
              </a:rPr>
              <a:t>e logística;</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2209680" y="3863880"/>
            <a:ext cx="4505040" cy="1909440"/>
          </a:xfrm>
          <a:prstGeom prst="rect">
            <a:avLst/>
          </a:prstGeom>
          <a:noFill/>
          <a:ln w="0">
            <a:noFill/>
          </a:ln>
        </p:spPr>
        <p:txBody>
          <a:bodyPr numCol="1" spcCol="0" tIns="91440" bIns="91440" anchor="b">
            <a:noAutofit/>
          </a:bodyPr>
          <a:p>
            <a:pPr indent="0" algn="r">
              <a:lnSpc>
                <a:spcPct val="100000"/>
              </a:lnSpc>
              <a:buNone/>
            </a:pPr>
            <a:r>
              <a:rPr b="1" lang="pt-BR" sz="9600" spc="-1" strike="noStrike">
                <a:solidFill>
                  <a:srgbClr val="ffffff"/>
                </a:solidFill>
                <a:latin typeface="Roboto Condensed"/>
                <a:ea typeface="Roboto Condensed"/>
              </a:rPr>
              <a:t>3.</a:t>
            </a:r>
            <a:br>
              <a:rPr sz="9600"/>
            </a:br>
            <a:r>
              <a:rPr b="1" lang="pt-BR" sz="4000" spc="-1" strike="noStrike">
                <a:solidFill>
                  <a:srgbClr val="ffffff"/>
                </a:solidFill>
                <a:latin typeface="Roboto Condensed"/>
                <a:ea typeface="Roboto Condensed"/>
              </a:rPr>
              <a:t>A Topografia e o Projeto</a:t>
            </a:r>
            <a:endParaRPr b="0" lang="pt-BR"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4" name="Picture 1" descr=""/>
          <p:cNvPicPr/>
          <p:nvPr/>
        </p:nvPicPr>
        <p:blipFill>
          <a:blip r:embed="rId1"/>
          <a:stretch/>
        </p:blipFill>
        <p:spPr>
          <a:xfrm>
            <a:off x="119160" y="-25560"/>
            <a:ext cx="9143640" cy="6857640"/>
          </a:xfrm>
          <a:prstGeom prst="rect">
            <a:avLst/>
          </a:prstGeom>
          <a:ln w="0">
            <a:noFill/>
          </a:ln>
        </p:spPr>
      </p:pic>
      <p:sp>
        <p:nvSpPr>
          <p:cNvPr id="375" name="Text Box 2"/>
          <p:cNvSpPr/>
          <p:nvPr/>
        </p:nvSpPr>
        <p:spPr>
          <a:xfrm>
            <a:off x="9963000" y="64785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551474CB-503E-4E39-AD22-3805ECE027A6}"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Text Box 3"/>
          <p:cNvSpPr/>
          <p:nvPr/>
        </p:nvSpPr>
        <p:spPr>
          <a:xfrm>
            <a:off x="9408960" y="638172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79B56FE4-B835-4410-926C-8062915345B6}"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377" name="PlaceHolder 1"/>
          <p:cNvSpPr>
            <a:spLocks noGrp="1"/>
          </p:cNvSpPr>
          <p:nvPr>
            <p:ph/>
          </p:nvPr>
        </p:nvSpPr>
        <p:spPr>
          <a:xfrm>
            <a:off x="1271520" y="2349360"/>
            <a:ext cx="10080360" cy="2922120"/>
          </a:xfrm>
          <a:prstGeom prst="rect">
            <a:avLst/>
          </a:prstGeom>
          <a:noFill/>
          <a:ln w="0">
            <a:noFill/>
          </a:ln>
        </p:spPr>
        <p:txBody>
          <a:bodyPr numCol="1" spcCol="0" tIns="91440" bIns="91440" anchor="t">
            <a:noAutofit/>
          </a:bodyPr>
          <a:p>
            <a:pPr indent="0" algn="just">
              <a:lnSpc>
                <a:spcPct val="100000"/>
              </a:lnSpc>
              <a:buNone/>
            </a:pPr>
            <a:endParaRPr b="0" lang="pt-BR" sz="2000" spc="-1" strike="noStrike">
              <a:solidFill>
                <a:srgbClr val="000000"/>
              </a:solidFill>
              <a:latin typeface="Roboto Condensed"/>
            </a:endParaRPr>
          </a:p>
          <a:p>
            <a:pPr indent="0" algn="just">
              <a:lnSpc>
                <a:spcPct val="100000"/>
              </a:lnSpc>
              <a:buNone/>
            </a:pPr>
            <a:r>
              <a:rPr b="0" lang="pt-BR" sz="2000" spc="-1" strike="noStrike">
                <a:solidFill>
                  <a:srgbClr val="f2f2f2"/>
                </a:solidFill>
                <a:latin typeface="Roboto Condensed"/>
                <a:ea typeface="Roboto Condensed"/>
              </a:rPr>
              <a:t>A grande cidade é hoje uma catástrofe ameaçadora, por não ter sido mais animada por um espírito de geometria.[...]</a:t>
            </a:r>
            <a:endParaRPr b="0" lang="pt-BR" sz="2000" spc="-1" strike="noStrike">
              <a:solidFill>
                <a:srgbClr val="000000"/>
              </a:solidFill>
              <a:latin typeface="Roboto Condensed"/>
            </a:endParaRPr>
          </a:p>
          <a:p>
            <a:pPr indent="0" algn="just">
              <a:lnSpc>
                <a:spcPct val="100000"/>
              </a:lnSpc>
              <a:buNone/>
            </a:pPr>
            <a:r>
              <a:rPr b="0" lang="pt-BR" sz="2000" spc="-1" strike="noStrike">
                <a:solidFill>
                  <a:srgbClr val="f2f2f2"/>
                </a:solidFill>
                <a:latin typeface="Roboto Condensed"/>
                <a:ea typeface="Roboto Condensed"/>
              </a:rPr>
              <a:t>A cidade atual morre por não ser geométrica.[...] Ora, uma cidade moderna vive praticamente de linhas retas. [...] A circulação exige a linha reta. A reta é sadia também para a alma das cidades. A curva é prejudicial, difícil e perigosa; ela paralisa. </a:t>
            </a:r>
            <a:r>
              <a:rPr b="1" lang="pt-BR" sz="2000" spc="-1" strike="noStrike">
                <a:solidFill>
                  <a:srgbClr val="f2f2f2"/>
                </a:solidFill>
                <a:latin typeface="Roboto Condensed"/>
                <a:ea typeface="Roboto Condensed"/>
              </a:rPr>
              <a:t>[...] </a:t>
            </a:r>
            <a:r>
              <a:rPr b="1" lang="pt-BR" sz="2800" spc="-1" strike="noStrike">
                <a:solidFill>
                  <a:srgbClr val="ffffff"/>
                </a:solidFill>
                <a:latin typeface="Roboto Condensed"/>
                <a:ea typeface="Roboto Condensed"/>
              </a:rPr>
              <a:t>A rua curva é o caminho dos asnos; a rua reta, o caminho dos homens</a:t>
            </a:r>
            <a:r>
              <a:rPr b="0" lang="pt-BR" sz="2800" spc="-1" strike="noStrike">
                <a:solidFill>
                  <a:srgbClr val="ffffff"/>
                </a:solidFill>
                <a:latin typeface="Roboto Condensed"/>
                <a:ea typeface="Roboto Condensed"/>
              </a:rPr>
              <a:t>. </a:t>
            </a:r>
            <a:endParaRPr b="0" lang="pt-BR" sz="2800" spc="-1" strike="noStrike">
              <a:solidFill>
                <a:srgbClr val="000000"/>
              </a:solidFill>
              <a:latin typeface="Roboto Condensed"/>
            </a:endParaRPr>
          </a:p>
          <a:p>
            <a:pPr indent="0" algn="just">
              <a:lnSpc>
                <a:spcPct val="100000"/>
              </a:lnSpc>
              <a:buNone/>
            </a:pPr>
            <a:endParaRPr b="0" lang="pt-BR" sz="2000" spc="-1" strike="noStrike">
              <a:solidFill>
                <a:srgbClr val="000000"/>
              </a:solidFill>
              <a:latin typeface="Roboto Condensed"/>
            </a:endParaRPr>
          </a:p>
          <a:p>
            <a:pPr indent="0" algn="just">
              <a:lnSpc>
                <a:spcPct val="100000"/>
              </a:lnSpc>
              <a:buNone/>
            </a:pPr>
            <a:r>
              <a:rPr b="0" lang="pt-BR" sz="2000" spc="-1" strike="noStrike">
                <a:solidFill>
                  <a:srgbClr val="f2f2f2"/>
                </a:solidFill>
                <a:latin typeface="Roboto Condensed"/>
                <a:ea typeface="Roboto Condensed"/>
              </a:rPr>
              <a:t> </a:t>
            </a:r>
            <a:r>
              <a:rPr b="0" lang="pt-BR" sz="2000" spc="-1" strike="noStrike">
                <a:solidFill>
                  <a:srgbClr val="f2f2f2"/>
                </a:solidFill>
                <a:latin typeface="Roboto Condensed"/>
                <a:ea typeface="Roboto Condensed"/>
              </a:rPr>
              <a:t>CORBUSIER APUD CHOAY</a:t>
            </a:r>
            <a:endParaRPr b="0" lang="pt-BR" sz="2000" spc="-1" strike="noStrike">
              <a:solidFill>
                <a:srgbClr val="000000"/>
              </a:solidFill>
              <a:latin typeface="Roboto Condensed"/>
            </a:endParaRPr>
          </a:p>
          <a:p>
            <a:pPr indent="0" algn="just">
              <a:lnSpc>
                <a:spcPct val="100000"/>
              </a:lnSpc>
              <a:buNone/>
            </a:pPr>
            <a:endParaRPr b="0" lang="pt-BR" sz="2000" spc="-1" strike="noStrike">
              <a:solidFill>
                <a:srgbClr val="000000"/>
              </a:solidFill>
              <a:latin typeface="Roboto Condensed"/>
            </a:endParaRPr>
          </a:p>
        </p:txBody>
      </p:sp>
      <p:sp>
        <p:nvSpPr>
          <p:cNvPr id="378" name="Retângulo 2"/>
          <p:cNvSpPr/>
          <p:nvPr/>
        </p:nvSpPr>
        <p:spPr>
          <a:xfrm>
            <a:off x="1785600" y="1585800"/>
            <a:ext cx="4489560" cy="577080"/>
          </a:xfrm>
          <a:prstGeom prst="rect">
            <a:avLst/>
          </a:prstGeom>
          <a:noFill/>
          <a:ln w="0">
            <a:noFill/>
          </a:ln>
        </p:spPr>
        <p:style>
          <a:lnRef idx="0"/>
          <a:fillRef idx="0"/>
          <a:effectRef idx="0"/>
          <a:fontRef idx="minor"/>
        </p:style>
        <p:txBody>
          <a:bodyPr wrap="none" lIns="90000" rIns="90000" tIns="45000" bIns="45000" anchor="t">
            <a:spAutoFit/>
          </a:bodyPr>
          <a:p>
            <a:pPr algn="just">
              <a:lnSpc>
                <a:spcPct val="100000"/>
              </a:lnSpc>
            </a:pPr>
            <a:r>
              <a:rPr b="1" lang="pt-BR" sz="3200" spc="-1" strike="noStrike">
                <a:solidFill>
                  <a:srgbClr val="ffffff"/>
                </a:solidFill>
                <a:latin typeface="Roboto Condensed"/>
              </a:rPr>
              <a:t>Modelo urbanístico progressista</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9" name="Picture 1" descr=""/>
          <p:cNvPicPr/>
          <p:nvPr/>
        </p:nvPicPr>
        <p:blipFill>
          <a:blip r:embed="rId1"/>
          <a:stretch/>
        </p:blipFill>
        <p:spPr>
          <a:xfrm>
            <a:off x="0" y="9360"/>
            <a:ext cx="12191760" cy="6857640"/>
          </a:xfrm>
          <a:prstGeom prst="rect">
            <a:avLst/>
          </a:prstGeom>
          <a:ln w="0">
            <a:noFill/>
          </a:ln>
        </p:spPr>
      </p:pic>
      <p:sp>
        <p:nvSpPr>
          <p:cNvPr id="380" name="Rectangle 2"/>
          <p:cNvSpPr/>
          <p:nvPr/>
        </p:nvSpPr>
        <p:spPr>
          <a:xfrm>
            <a:off x="1484640" y="6627960"/>
            <a:ext cx="972000" cy="2304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900" spc="-1" strike="noStrike" u="sng">
                <a:solidFill>
                  <a:srgbClr val="9454c3"/>
                </a:solidFill>
                <a:uFillTx/>
                <a:latin typeface="Roboto Condensed"/>
                <a:hlinkClick r:id="rId2"/>
              </a:rPr>
              <a:t>www.flickr.com</a:t>
            </a:r>
            <a:endParaRPr b="0" lang="pt-BR" sz="900" spc="-1" strike="noStrike">
              <a:solidFill>
                <a:srgbClr val="000000"/>
              </a:solidFill>
              <a:latin typeface="Arial"/>
            </a:endParaRPr>
          </a:p>
        </p:txBody>
      </p:sp>
      <p:sp>
        <p:nvSpPr>
          <p:cNvPr id="381"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48417503-0F51-4022-8FD4-295A1745E3BC}"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382" name="Shape 156"/>
          <p:cNvSpPr/>
          <p:nvPr/>
        </p:nvSpPr>
        <p:spPr>
          <a:xfrm>
            <a:off x="7407360" y="1685880"/>
            <a:ext cx="3901680" cy="1785600"/>
          </a:xfrm>
          <a:prstGeom prst="rect">
            <a:avLst/>
          </a:prstGeom>
          <a:noFill/>
          <a:ln w="0">
            <a:noFill/>
          </a:ln>
        </p:spPr>
        <p:style>
          <a:lnRef idx="0"/>
          <a:fillRef idx="0"/>
          <a:effectRef idx="0"/>
          <a:fontRef idx="minor"/>
        </p:style>
        <p:txBody>
          <a:bodyPr tIns="91440" bIns="91440" anchor="t">
            <a:noAutofit/>
          </a:bodyPr>
          <a:p>
            <a:pPr algn="ctr">
              <a:lnSpc>
                <a:spcPct val="100000"/>
              </a:lnSpc>
            </a:pPr>
            <a:r>
              <a:rPr b="1" lang="pt-BR" sz="2000" spc="-1" strike="noStrike">
                <a:solidFill>
                  <a:srgbClr val="ffffff"/>
                </a:solidFill>
                <a:latin typeface="Roboto Condensed"/>
                <a:ea typeface="Roboto Condensed"/>
              </a:rPr>
              <a:t>MODELO PROGRESSISTA:</a:t>
            </a:r>
            <a:endParaRPr b="0" lang="pt-BR" sz="2000" spc="-1" strike="noStrike">
              <a:solidFill>
                <a:srgbClr val="000000"/>
              </a:solidFill>
              <a:latin typeface="Arial"/>
            </a:endParaRPr>
          </a:p>
          <a:p>
            <a:pPr algn="ctr">
              <a:lnSpc>
                <a:spcPct val="100000"/>
              </a:lnSpc>
            </a:pPr>
            <a:endParaRPr b="0" lang="pt-BR" sz="2000" spc="-1" strike="noStrike">
              <a:solidFill>
                <a:srgbClr val="000000"/>
              </a:solidFill>
              <a:latin typeface="Arial"/>
            </a:endParaRPr>
          </a:p>
          <a:p>
            <a:pPr algn="ctr">
              <a:lnSpc>
                <a:spcPct val="100000"/>
              </a:lnSpc>
            </a:pPr>
            <a:r>
              <a:rPr b="1" lang="pt-BR" sz="2000" spc="-1" strike="noStrike">
                <a:solidFill>
                  <a:srgbClr val="ffffff"/>
                </a:solidFill>
                <a:latin typeface="Roboto Condensed"/>
                <a:ea typeface="Roboto Condensed"/>
              </a:rPr>
              <a:t>“</a:t>
            </a:r>
            <a:r>
              <a:rPr b="1" lang="pt-BR" sz="2000" spc="-1" strike="noStrike">
                <a:solidFill>
                  <a:srgbClr val="ffffff"/>
                </a:solidFill>
                <a:latin typeface="Roboto Condensed"/>
                <a:ea typeface="Roboto Condensed"/>
              </a:rPr>
              <a:t>A rua curva é o caminho dos asnos; a rua reta, o caminho dos homens</a:t>
            </a:r>
            <a:r>
              <a:rPr b="1" lang="pt-BR" sz="2000" spc="-1" strike="noStrike">
                <a:solidFill>
                  <a:srgbClr val="45afdc"/>
                </a:solidFill>
                <a:latin typeface="Roboto Condensed"/>
                <a:ea typeface="Roboto Condensed"/>
              </a:rPr>
              <a:t>”</a:t>
            </a:r>
            <a:endParaRPr b="0" lang="pt-B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Text Box 2"/>
          <p:cNvSpPr/>
          <p:nvPr/>
        </p:nvSpPr>
        <p:spPr>
          <a:xfrm>
            <a:off x="766800" y="996840"/>
            <a:ext cx="11016720" cy="5722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3200" spc="-1" strike="noStrike">
                <a:solidFill>
                  <a:srgbClr val="ffffff"/>
                </a:solidFill>
                <a:latin typeface="Roboto Condensed"/>
              </a:rPr>
              <a:t>Modelo urbanístico culturalista</a:t>
            </a:r>
            <a:endParaRPr b="0" lang="pt-BR" sz="32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2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ffffff"/>
                </a:solidFill>
                <a:latin typeface="Roboto Condensed"/>
              </a:rPr>
              <a:t>Por que suprimir a qualquer preço as desigualdades do terreno, destruir os caminhos existentes e até desviar cursos d´água para obter uma banal simetria? </a:t>
            </a:r>
            <a:r>
              <a:rPr b="0" lang="pt-BR" sz="2000" spc="-1" strike="noStrike">
                <a:solidFill>
                  <a:srgbClr val="f2f2f2"/>
                </a:solidFill>
                <a:latin typeface="Roboto Condensed"/>
              </a:rPr>
              <a:t>Melhor seria, pelo contrário, conservá-los com alegria, para motivar quebras nas artérias e outras regularidades. [...] além disso, </a:t>
            </a:r>
            <a:r>
              <a:rPr b="1" lang="pt-BR" sz="2200" spc="-1" strike="noStrike">
                <a:solidFill>
                  <a:srgbClr val="ffffff"/>
                </a:solidFill>
                <a:latin typeface="Roboto Condensed"/>
              </a:rPr>
              <a:t>essas irregularidades permitem que nos orientemos facilmente através do labirinto das ruas </a:t>
            </a:r>
            <a:r>
              <a:rPr b="0" lang="pt-BR" sz="2000" spc="-1" strike="noStrike">
                <a:solidFill>
                  <a:srgbClr val="f2f2f2"/>
                </a:solidFill>
                <a:latin typeface="Roboto Condensed"/>
              </a:rPr>
              <a:t>e, até certo ponto de vista da higiene, não deixam de ter suas vantagens. É graças às curvas e aos cortes de suas artérias que a violência do vento é menos sensível nas cidades antigas. Ele somente sopra com força sobre os tetos, ao passo que, nos bairros modernos, ele se engolfa pelas ruas retas de modo bem desagradável, até mesmo prejudicial à saúde.</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200" spc="-1" strike="noStrike">
                <a:solidFill>
                  <a:srgbClr val="ffffff"/>
                </a:solidFill>
                <a:latin typeface="Roboto Condensed"/>
              </a:rPr>
              <a:t>SITTE, Camillo APUD </a:t>
            </a:r>
            <a:r>
              <a:rPr b="0" lang="pt-BR" sz="1000" spc="-1" strike="noStrike">
                <a:solidFill>
                  <a:srgbClr val="ffffff"/>
                </a:solidFill>
                <a:latin typeface="Roboto Condensed"/>
              </a:rPr>
              <a:t>CHOAY</a:t>
            </a:r>
            <a:endParaRPr b="0" lang="pt-BR" sz="1000" spc="-1" strike="noStrike">
              <a:solidFill>
                <a:srgbClr val="000000"/>
              </a:solidFill>
              <a:latin typeface="Arial"/>
            </a:endParaRPr>
          </a:p>
        </p:txBody>
      </p:sp>
      <p:sp>
        <p:nvSpPr>
          <p:cNvPr id="384" name="Text Box 3"/>
          <p:cNvSpPr/>
          <p:nvPr/>
        </p:nvSpPr>
        <p:spPr>
          <a:xfrm>
            <a:off x="967428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C65A1E7A-66A9-461B-AE5A-E3E41399E1DA}"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 Box 1"/>
          <p:cNvSpPr/>
          <p:nvPr/>
        </p:nvSpPr>
        <p:spPr>
          <a:xfrm>
            <a:off x="839880" y="1197000"/>
            <a:ext cx="10801080" cy="39524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3200" spc="-1" strike="noStrike">
                <a:solidFill>
                  <a:srgbClr val="ffffff"/>
                </a:solidFill>
                <a:latin typeface="Roboto Condensed"/>
              </a:rPr>
              <a:t>Modelo urbanístico naturalista</a:t>
            </a:r>
            <a:endParaRPr b="0" lang="pt-BR" sz="32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2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800" spc="-1" strike="noStrike">
                <a:solidFill>
                  <a:srgbClr val="ffffff"/>
                </a:solidFill>
                <a:latin typeface="Roboto Condensed"/>
              </a:rPr>
              <a:t>Se a livre disposição do solo se baseasse em condições realmente democráticas, a arquitetura resultaria autenticamente da topografia</a:t>
            </a:r>
            <a:r>
              <a:rPr b="0" lang="pt-BR" sz="2800" spc="-1" strike="noStrike">
                <a:solidFill>
                  <a:srgbClr val="ffffff"/>
                </a:solidFill>
                <a:latin typeface="Roboto Condensed"/>
              </a:rPr>
              <a:t>; </a:t>
            </a:r>
            <a:r>
              <a:rPr b="0" lang="pt-BR" sz="2000" spc="-1" strike="noStrike">
                <a:solidFill>
                  <a:srgbClr val="f2f2f2"/>
                </a:solidFill>
                <a:latin typeface="Roboto Condensed"/>
              </a:rPr>
              <a:t>dito de outra forma, os edifícios assemelhar-se-iam, em uma infinita variedade de formas, à natureza e ao caráter do solo sobre o qual estivessem construídos; seriam parte integrante dele. [...] </a:t>
            </a:r>
            <a:r>
              <a:rPr b="0" i="1" lang="pt-BR" sz="2000" spc="-1" strike="noStrike">
                <a:solidFill>
                  <a:srgbClr val="f2f2f2"/>
                </a:solidFill>
                <a:latin typeface="Roboto Condensed"/>
              </a:rPr>
              <a:t>Broadacre</a:t>
            </a:r>
            <a:r>
              <a:rPr b="0" lang="pt-BR" sz="2000" spc="-1" strike="noStrike">
                <a:solidFill>
                  <a:srgbClr val="f2f2f2"/>
                </a:solidFill>
                <a:latin typeface="Roboto Condensed"/>
              </a:rPr>
              <a:t> seria edificada em tal clima de simpatia para com a natureza que a sensibilidade peculiar ao lugar e a sua própria beleza constituiriam um requisito fundamental exigido pelos novos construtores de cidades</a:t>
            </a:r>
            <a:r>
              <a:rPr b="0" lang="pt-BR" sz="2200" spc="-1" strike="noStrike">
                <a:solidFill>
                  <a:srgbClr val="ffffff"/>
                </a:solidFill>
                <a:latin typeface="Roboto Condensed"/>
              </a:rPr>
              <a:t>. </a:t>
            </a:r>
            <a:r>
              <a:rPr b="1" lang="pt-BR" sz="2200" spc="-1" strike="noStrike">
                <a:solidFill>
                  <a:srgbClr val="ffffff"/>
                </a:solidFill>
                <a:latin typeface="Roboto Condensed"/>
              </a:rPr>
              <a:t>A beleza da paisagem seria procurada não como um suporte, mas como um elemento da arquitetura.</a:t>
            </a:r>
            <a:endParaRPr b="0" lang="pt-BR" sz="22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2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200" spc="-1" strike="noStrike">
                <a:solidFill>
                  <a:srgbClr val="ffffff"/>
                </a:solidFill>
                <a:latin typeface="Roboto Condensed"/>
              </a:rPr>
              <a:t>WRIGHT APUD </a:t>
            </a:r>
            <a:r>
              <a:rPr b="0" lang="pt-BR" sz="1000" spc="-1" strike="noStrike">
                <a:solidFill>
                  <a:srgbClr val="ffffff"/>
                </a:solidFill>
                <a:latin typeface="Roboto Condensed"/>
              </a:rPr>
              <a:t>CHOAY</a:t>
            </a:r>
            <a:endParaRPr b="0" lang="pt-BR" sz="1000" spc="-1" strike="noStrike">
              <a:solidFill>
                <a:srgbClr val="000000"/>
              </a:solidFill>
              <a:latin typeface="Arial"/>
            </a:endParaRPr>
          </a:p>
        </p:txBody>
      </p:sp>
      <p:sp>
        <p:nvSpPr>
          <p:cNvPr id="386" name="Text Box 3"/>
          <p:cNvSpPr/>
          <p:nvPr/>
        </p:nvSpPr>
        <p:spPr>
          <a:xfrm>
            <a:off x="9840960" y="645624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257B44FE-B712-4D2C-A1F8-3754CD9B4E2E}"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7" name="Picture 1" descr=""/>
          <p:cNvPicPr/>
          <p:nvPr/>
        </p:nvPicPr>
        <p:blipFill>
          <a:blip r:embed="rId1"/>
          <a:stretch/>
        </p:blipFill>
        <p:spPr>
          <a:xfrm>
            <a:off x="0" y="0"/>
            <a:ext cx="12191760" cy="6857640"/>
          </a:xfrm>
          <a:prstGeom prst="rect">
            <a:avLst/>
          </a:prstGeom>
          <a:ln w="0">
            <a:noFill/>
          </a:ln>
        </p:spPr>
      </p:pic>
      <p:sp>
        <p:nvSpPr>
          <p:cNvPr id="388" name="Rectangle 2"/>
          <p:cNvSpPr/>
          <p:nvPr/>
        </p:nvSpPr>
        <p:spPr>
          <a:xfrm>
            <a:off x="2160360" y="6237360"/>
            <a:ext cx="1209960" cy="2455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000" spc="-1" strike="noStrike" u="sng">
                <a:solidFill>
                  <a:srgbClr val="9454c3"/>
                </a:solidFill>
                <a:uFillTx/>
                <a:latin typeface="Roboto Condensed"/>
                <a:hlinkClick r:id="rId2"/>
              </a:rPr>
              <a:t>www.beloose.com</a:t>
            </a:r>
            <a:endParaRPr b="0" lang="pt-BR" sz="1000" spc="-1" strike="noStrike">
              <a:solidFill>
                <a:srgbClr val="000000"/>
              </a:solidFill>
              <a:latin typeface="Arial"/>
            </a:endParaRPr>
          </a:p>
        </p:txBody>
      </p:sp>
      <p:sp>
        <p:nvSpPr>
          <p:cNvPr id="389"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BC171E1D-F8CF-4FC9-9313-202EBE3D7D13}"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2209680" y="3863880"/>
            <a:ext cx="4505040" cy="1909440"/>
          </a:xfrm>
          <a:prstGeom prst="rect">
            <a:avLst/>
          </a:prstGeom>
          <a:noFill/>
          <a:ln w="0">
            <a:noFill/>
          </a:ln>
        </p:spPr>
        <p:txBody>
          <a:bodyPr numCol="1" spcCol="0" tIns="91440" bIns="91440" anchor="b">
            <a:noAutofit/>
          </a:bodyPr>
          <a:p>
            <a:pPr indent="0" algn="r">
              <a:lnSpc>
                <a:spcPct val="100000"/>
              </a:lnSpc>
              <a:buNone/>
            </a:pPr>
            <a:r>
              <a:rPr b="1" lang="pt-BR" sz="9600" spc="-1" strike="noStrike">
                <a:solidFill>
                  <a:srgbClr val="ffffff"/>
                </a:solidFill>
                <a:latin typeface="Roboto Condensed"/>
                <a:ea typeface="Roboto Condensed"/>
              </a:rPr>
              <a:t>4.</a:t>
            </a:r>
            <a:br>
              <a:rPr sz="9600"/>
            </a:br>
            <a:r>
              <a:rPr b="1" lang="pt-BR" sz="4000" spc="-1" strike="noStrike">
                <a:solidFill>
                  <a:srgbClr val="ffffff"/>
                </a:solidFill>
                <a:latin typeface="Roboto Condensed"/>
                <a:ea typeface="Roboto Condensed"/>
              </a:rPr>
              <a:t>Principais Definições</a:t>
            </a:r>
            <a:endParaRPr b="0" lang="pt-BR"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2209680" y="3863880"/>
            <a:ext cx="4505040" cy="1909440"/>
          </a:xfrm>
          <a:prstGeom prst="rect">
            <a:avLst/>
          </a:prstGeom>
          <a:noFill/>
          <a:ln w="0">
            <a:noFill/>
          </a:ln>
        </p:spPr>
        <p:txBody>
          <a:bodyPr numCol="1" spcCol="0" tIns="91440" bIns="91440" anchor="b">
            <a:noAutofit/>
          </a:bodyPr>
          <a:p>
            <a:pPr indent="0" algn="r">
              <a:lnSpc>
                <a:spcPct val="100000"/>
              </a:lnSpc>
              <a:buNone/>
            </a:pPr>
            <a:r>
              <a:rPr b="1" lang="pt-BR" sz="9600" spc="-1" strike="noStrike">
                <a:solidFill>
                  <a:srgbClr val="ffffff"/>
                </a:solidFill>
                <a:latin typeface="Roboto Condensed"/>
                <a:ea typeface="Roboto Condensed"/>
              </a:rPr>
              <a:t>1.</a:t>
            </a:r>
            <a:br>
              <a:rPr sz="9600"/>
            </a:br>
            <a:r>
              <a:rPr b="1" lang="pt-BR" sz="5400" spc="-1" strike="noStrike">
                <a:solidFill>
                  <a:srgbClr val="ffffff"/>
                </a:solidFill>
                <a:latin typeface="Roboto Condensed"/>
                <a:ea typeface="Roboto Condensed"/>
              </a:rPr>
              <a:t>Conceitos Gerais</a:t>
            </a:r>
            <a:endParaRPr b="0" lang="pt-BR"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73C5B6B0-F5C1-4A2A-A31F-69FE86B93538}"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392" name="PlaceHolder 1"/>
          <p:cNvSpPr>
            <a:spLocks noGrp="1"/>
          </p:cNvSpPr>
          <p:nvPr>
            <p:ph/>
          </p:nvPr>
        </p:nvSpPr>
        <p:spPr>
          <a:xfrm>
            <a:off x="1035000" y="1773360"/>
            <a:ext cx="10234080" cy="3752640"/>
          </a:xfrm>
          <a:prstGeom prst="rect">
            <a:avLst/>
          </a:prstGeom>
          <a:noFill/>
          <a:ln w="0">
            <a:noFill/>
          </a:ln>
        </p:spPr>
        <p:txBody>
          <a:bodyPr numCol="1" spcCol="0" tIns="91440" bIns="91440" anchor="t">
            <a:noAutofit/>
          </a:bodyPr>
          <a:p>
            <a:pPr indent="0" algn="just">
              <a:lnSpc>
                <a:spcPct val="100000"/>
              </a:lnSpc>
              <a:buNone/>
            </a:pPr>
            <a:r>
              <a:rPr b="1" lang="pt-BR" sz="2400" spc="-1" strike="noStrike">
                <a:solidFill>
                  <a:srgbClr val="000000"/>
                </a:solidFill>
                <a:latin typeface="Roboto Condensed"/>
                <a:ea typeface="Roboto Condensed"/>
              </a:rPr>
              <a:t>Levantamento topográfico</a:t>
            </a:r>
            <a:endParaRPr b="0" lang="pt-BR" sz="2400" spc="-1" strike="noStrike">
              <a:solidFill>
                <a:srgbClr val="000000"/>
              </a:solidFill>
              <a:latin typeface="Roboto Condensed"/>
            </a:endParaRPr>
          </a:p>
          <a:p>
            <a:pPr indent="0" algn="just">
              <a:lnSpc>
                <a:spcPct val="100000"/>
              </a:lnSpc>
              <a:buNone/>
            </a:pPr>
            <a:endParaRPr b="0" lang="pt-BR" sz="2400" spc="-1" strike="noStrike">
              <a:solidFill>
                <a:srgbClr val="000000"/>
              </a:solidFill>
              <a:latin typeface="Roboto Condensed"/>
            </a:endParaRPr>
          </a:p>
          <a:p>
            <a:pPr indent="0" algn="just">
              <a:lnSpc>
                <a:spcPct val="100000"/>
              </a:lnSpc>
              <a:buNone/>
            </a:pPr>
            <a:r>
              <a:rPr b="0" lang="pt-BR" sz="2400" spc="-1" strike="noStrike">
                <a:solidFill>
                  <a:srgbClr val="000000"/>
                </a:solidFill>
                <a:latin typeface="Roboto Condensed"/>
                <a:ea typeface="Roboto Condensed"/>
              </a:rPr>
              <a:t>“</a:t>
            </a:r>
            <a:r>
              <a:rPr b="1" lang="pt-BR" sz="2400" spc="-1" strike="noStrike">
                <a:solidFill>
                  <a:srgbClr val="000000"/>
                </a:solidFill>
                <a:latin typeface="Roboto Condensed"/>
                <a:ea typeface="Roboto Condensed"/>
              </a:rPr>
              <a:t>Conjunto de métodos e processos que</a:t>
            </a:r>
            <a:r>
              <a:rPr b="0" lang="pt-BR" sz="2400" spc="-1" strike="noStrike">
                <a:solidFill>
                  <a:srgbClr val="000000"/>
                </a:solidFill>
                <a:latin typeface="Roboto Condensed"/>
                <a:ea typeface="Roboto Condensed"/>
              </a:rPr>
              <a:t>, através de medições de ângulos horizontais e verticais, de distâncias horizontais, verticais e inclinadas, com instrumental adequado à exatidão pretendida, primordialmente, </a:t>
            </a:r>
            <a:r>
              <a:rPr b="1" lang="pt-BR" sz="2400" spc="-1" strike="noStrike">
                <a:solidFill>
                  <a:srgbClr val="000000"/>
                </a:solidFill>
                <a:latin typeface="Roboto Condensed"/>
                <a:ea typeface="Roboto Condensed"/>
              </a:rPr>
              <a:t>implanta e materializa pontos de apoio no terreno</a:t>
            </a:r>
            <a:r>
              <a:rPr b="0" lang="pt-BR" sz="2400" spc="-1" strike="noStrike">
                <a:solidFill>
                  <a:srgbClr val="000000"/>
                </a:solidFill>
                <a:latin typeface="Roboto Condensed"/>
                <a:ea typeface="Roboto Condensed"/>
              </a:rPr>
              <a:t>, determinando suas coordenadas topográficas. </a:t>
            </a:r>
            <a:endParaRPr b="0" lang="pt-BR" sz="2400" spc="-1" strike="noStrike">
              <a:solidFill>
                <a:srgbClr val="000000"/>
              </a:solidFill>
              <a:latin typeface="Roboto Condensed"/>
            </a:endParaRPr>
          </a:p>
          <a:p>
            <a:pPr indent="0" algn="just">
              <a:lnSpc>
                <a:spcPct val="100000"/>
              </a:lnSpc>
              <a:buNone/>
            </a:pPr>
            <a:r>
              <a:rPr b="0" lang="pt-BR" sz="2400" spc="-1" strike="noStrike">
                <a:solidFill>
                  <a:srgbClr val="000000"/>
                </a:solidFill>
                <a:latin typeface="Roboto Condensed"/>
                <a:ea typeface="Roboto Condensed"/>
              </a:rPr>
              <a:t>A estes pontos se relacionam os pontos de detalhes visando à sua exata representação planimétrica numa escala predeterminada e à sua representação altimétrica por intermédio de curvas de nível, com equidistância também predeterminada e/ ou pontos cotados.”</a:t>
            </a:r>
            <a:endParaRPr b="0" lang="pt-BR" sz="2400" spc="-1" strike="noStrike">
              <a:solidFill>
                <a:srgbClr val="000000"/>
              </a:solidFill>
              <a:latin typeface="Roboto Condensed"/>
            </a:endParaRPr>
          </a:p>
          <a:p>
            <a:pPr indent="0" algn="just">
              <a:lnSpc>
                <a:spcPct val="100000"/>
              </a:lnSpc>
              <a:buNone/>
            </a:pPr>
            <a:endParaRPr b="0" lang="pt-BR" sz="2400" spc="-1" strike="noStrike">
              <a:solidFill>
                <a:srgbClr val="000000"/>
              </a:solidFill>
              <a:latin typeface="Roboto Condensed"/>
            </a:endParaRPr>
          </a:p>
          <a:p>
            <a:pPr indent="0" algn="just">
              <a:lnSpc>
                <a:spcPct val="100000"/>
              </a:lnSpc>
              <a:buNone/>
            </a:pPr>
            <a:r>
              <a:rPr b="0" lang="pt-BR" sz="2400" spc="-1" strike="noStrike">
                <a:solidFill>
                  <a:srgbClr val="000000"/>
                </a:solidFill>
                <a:latin typeface="Roboto Condensed"/>
                <a:ea typeface="Roboto Condensed"/>
              </a:rPr>
              <a:t>NBR 13133/94</a:t>
            </a:r>
            <a:endParaRPr b="0" lang="pt-BR" sz="2400" spc="-1" strike="noStrike">
              <a:solidFill>
                <a:srgbClr val="000000"/>
              </a:solidFill>
              <a:latin typeface="Roboto Condensed"/>
            </a:endParaRPr>
          </a:p>
          <a:p>
            <a:pPr indent="0" algn="just">
              <a:lnSpc>
                <a:spcPct val="100000"/>
              </a:lnSpc>
              <a:buNone/>
            </a:pPr>
            <a:endParaRPr b="0" lang="pt-BR" sz="2400" spc="-1" strike="noStrike">
              <a:solidFill>
                <a:srgbClr val="000000"/>
              </a:solidFill>
              <a:latin typeface="Roboto Condensed"/>
            </a:endParaRPr>
          </a:p>
          <a:p>
            <a:pPr indent="0" algn="just">
              <a:lnSpc>
                <a:spcPct val="100000"/>
              </a:lnSpc>
              <a:buNone/>
            </a:pPr>
            <a:endParaRPr b="0" lang="pt-BR" sz="2400" spc="-1" strike="noStrike">
              <a:solidFill>
                <a:srgbClr val="000000"/>
              </a:solidFill>
              <a:latin typeface="Roboto Condensed"/>
            </a:endParaRPr>
          </a:p>
          <a:p>
            <a:pPr indent="0">
              <a:lnSpc>
                <a:spcPct val="100000"/>
              </a:lnSpc>
              <a:buNone/>
            </a:pPr>
            <a:endParaRPr b="0" lang="pt-BR" sz="2400" spc="-1" strike="noStrike">
              <a:solidFill>
                <a:srgbClr val="000000"/>
              </a:solidFill>
              <a:latin typeface="Roboto Condensed"/>
            </a:endParaRPr>
          </a:p>
        </p:txBody>
      </p:sp>
      <p:sp>
        <p:nvSpPr>
          <p:cNvPr id="393"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600" spc="-1" strike="noStrike">
                <a:solidFill>
                  <a:srgbClr val="454f5b"/>
                </a:solidFill>
                <a:latin typeface="Roboto Condensed"/>
                <a:ea typeface="Roboto Condensed"/>
              </a:rPr>
              <a:t>4.0. Principais Definições</a:t>
            </a:r>
            <a:endParaRPr b="0" lang="pt-B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841A567E-67A9-4BF2-8BA7-9E604B3DABC5}"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395" name="PlaceHolder 1"/>
          <p:cNvSpPr>
            <a:spLocks noGrp="1"/>
          </p:cNvSpPr>
          <p:nvPr>
            <p:ph/>
          </p:nvPr>
        </p:nvSpPr>
        <p:spPr>
          <a:xfrm>
            <a:off x="888840" y="2133720"/>
            <a:ext cx="10635840" cy="3752640"/>
          </a:xfrm>
          <a:prstGeom prst="rect">
            <a:avLst/>
          </a:prstGeom>
          <a:noFill/>
          <a:ln w="0">
            <a:noFill/>
          </a:ln>
        </p:spPr>
        <p:txBody>
          <a:bodyPr numCol="1" spcCol="0" tIns="91440" bIns="91440" anchor="t">
            <a:noAutofit/>
          </a:bodyPr>
          <a:p>
            <a:pPr indent="0" algn="just">
              <a:lnSpc>
                <a:spcPct val="100000"/>
              </a:lnSpc>
              <a:buNone/>
            </a:pPr>
            <a:r>
              <a:rPr b="1" lang="pt-BR" sz="2400" spc="-1" strike="noStrike">
                <a:solidFill>
                  <a:srgbClr val="000000"/>
                </a:solidFill>
                <a:latin typeface="Roboto Condensed"/>
                <a:ea typeface="Roboto Condensed"/>
              </a:rPr>
              <a:t>Levantamento topográfico</a:t>
            </a:r>
            <a:endParaRPr b="0" lang="pt-BR" sz="2400" spc="-1" strike="noStrike">
              <a:solidFill>
                <a:srgbClr val="000000"/>
              </a:solidFill>
              <a:latin typeface="Roboto Condensed"/>
            </a:endParaRPr>
          </a:p>
          <a:p>
            <a:pPr indent="0" algn="just">
              <a:lnSpc>
                <a:spcPct val="100000"/>
              </a:lnSpc>
              <a:buNone/>
            </a:pPr>
            <a:endParaRPr b="0" lang="pt-BR" sz="2400" spc="-1" strike="noStrike">
              <a:solidFill>
                <a:srgbClr val="000000"/>
              </a:solidFill>
              <a:latin typeface="Roboto Condensed"/>
            </a:endParaRPr>
          </a:p>
          <a:p>
            <a:pPr indent="0" algn="just">
              <a:lnSpc>
                <a:spcPct val="100000"/>
              </a:lnSpc>
              <a:buNone/>
            </a:pPr>
            <a:r>
              <a:rPr b="0" lang="pt-BR" sz="2400" spc="-1" strike="noStrike">
                <a:solidFill>
                  <a:srgbClr val="000000"/>
                </a:solidFill>
                <a:latin typeface="Roboto Condensed"/>
                <a:ea typeface="Roboto Condensed"/>
              </a:rPr>
              <a:t>O levantamento topográfico destinado a obter:</a:t>
            </a:r>
            <a:endParaRPr b="0" lang="pt-BR" sz="2400" spc="-1" strike="noStrike">
              <a:solidFill>
                <a:srgbClr val="000000"/>
              </a:solidFill>
              <a:latin typeface="Roboto Condensed"/>
            </a:endParaRPr>
          </a:p>
          <a:p>
            <a:pPr indent="0" algn="just">
              <a:lnSpc>
                <a:spcPct val="100000"/>
              </a:lnSpc>
              <a:buNone/>
            </a:pPr>
            <a:endParaRPr b="0" lang="pt-BR" sz="1100" spc="-1" strike="noStrike">
              <a:solidFill>
                <a:srgbClr val="000000"/>
              </a:solidFill>
              <a:latin typeface="Roboto Condensed"/>
            </a:endParaRPr>
          </a:p>
          <a:p>
            <a:pPr indent="0" algn="just">
              <a:lnSpc>
                <a:spcPct val="150000"/>
              </a:lnSpc>
              <a:buNone/>
            </a:pPr>
            <a:r>
              <a:rPr b="0" lang="pt-BR" sz="2000" spc="-1" strike="noStrike">
                <a:solidFill>
                  <a:srgbClr val="000000"/>
                </a:solidFill>
                <a:latin typeface="Roboto Condensed"/>
                <a:ea typeface="Roboto Condensed"/>
              </a:rPr>
              <a:t>a) conhecimento geral do terreno: relevo, limites, confrontantes, área, localização, amarração e posicionamento;</a:t>
            </a:r>
            <a:endParaRPr b="0" lang="pt-BR" sz="2000" spc="-1" strike="noStrike">
              <a:solidFill>
                <a:srgbClr val="000000"/>
              </a:solidFill>
              <a:latin typeface="Roboto Condensed"/>
            </a:endParaRPr>
          </a:p>
          <a:p>
            <a:pPr indent="0" algn="just">
              <a:lnSpc>
                <a:spcPct val="150000"/>
              </a:lnSpc>
              <a:buNone/>
            </a:pPr>
            <a:r>
              <a:rPr b="0" lang="pt-BR" sz="2000" spc="-1" strike="noStrike">
                <a:solidFill>
                  <a:srgbClr val="000000"/>
                </a:solidFill>
                <a:latin typeface="Roboto Condensed"/>
                <a:ea typeface="Roboto Condensed"/>
              </a:rPr>
              <a:t>b) informações sobre o terreno destinadas a estudos preliminares de projetos;</a:t>
            </a:r>
            <a:endParaRPr b="0" lang="pt-BR" sz="2000" spc="-1" strike="noStrike">
              <a:solidFill>
                <a:srgbClr val="000000"/>
              </a:solidFill>
              <a:latin typeface="Roboto Condensed"/>
            </a:endParaRPr>
          </a:p>
          <a:p>
            <a:pPr indent="0" algn="just">
              <a:lnSpc>
                <a:spcPct val="150000"/>
              </a:lnSpc>
              <a:buNone/>
            </a:pPr>
            <a:r>
              <a:rPr b="0" lang="pt-BR" sz="2000" spc="-1" strike="noStrike">
                <a:solidFill>
                  <a:srgbClr val="000000"/>
                </a:solidFill>
                <a:latin typeface="Roboto Condensed"/>
                <a:ea typeface="Roboto Condensed"/>
              </a:rPr>
              <a:t>c) informações sobre o terreno destinadas a ante-projetos ou projetos básicos;</a:t>
            </a:r>
            <a:endParaRPr b="0" lang="pt-BR" sz="2000" spc="-1" strike="noStrike">
              <a:solidFill>
                <a:srgbClr val="000000"/>
              </a:solidFill>
              <a:latin typeface="Roboto Condensed"/>
            </a:endParaRPr>
          </a:p>
          <a:p>
            <a:pPr indent="0" algn="just">
              <a:lnSpc>
                <a:spcPct val="150000"/>
              </a:lnSpc>
              <a:buNone/>
            </a:pPr>
            <a:r>
              <a:rPr b="0" lang="pt-BR" sz="2000" spc="-1" strike="noStrike">
                <a:solidFill>
                  <a:srgbClr val="000000"/>
                </a:solidFill>
                <a:latin typeface="Roboto Condensed"/>
                <a:ea typeface="Roboto Condensed"/>
              </a:rPr>
              <a:t>d) informações sobre o terreno destinadas a projetos executivo</a:t>
            </a:r>
            <a:endParaRPr b="0" lang="pt-BR" sz="2000" spc="-1" strike="noStrike">
              <a:solidFill>
                <a:srgbClr val="000000"/>
              </a:solidFill>
              <a:latin typeface="Roboto Condensed"/>
            </a:endParaRPr>
          </a:p>
          <a:p>
            <a:pPr indent="0" algn="just">
              <a:lnSpc>
                <a:spcPct val="100000"/>
              </a:lnSpc>
              <a:buNone/>
            </a:pPr>
            <a:endParaRPr b="0" lang="pt-BR" sz="1800" spc="-1" strike="noStrike">
              <a:solidFill>
                <a:srgbClr val="000000"/>
              </a:solidFill>
              <a:latin typeface="Roboto Condensed"/>
            </a:endParaRPr>
          </a:p>
          <a:p>
            <a:pPr indent="0" algn="just">
              <a:lnSpc>
                <a:spcPct val="100000"/>
              </a:lnSpc>
              <a:buNone/>
            </a:pPr>
            <a:endParaRPr b="0" lang="pt-BR" sz="2400" spc="-1" strike="noStrike">
              <a:solidFill>
                <a:srgbClr val="000000"/>
              </a:solidFill>
              <a:latin typeface="Roboto Condensed"/>
            </a:endParaRPr>
          </a:p>
          <a:p>
            <a:pPr indent="0">
              <a:lnSpc>
                <a:spcPct val="100000"/>
              </a:lnSpc>
              <a:buNone/>
            </a:pPr>
            <a:endParaRPr b="0" lang="pt-BR" sz="2400" spc="-1" strike="noStrike">
              <a:solidFill>
                <a:srgbClr val="000000"/>
              </a:solidFill>
              <a:latin typeface="Roboto Condensed"/>
            </a:endParaRPr>
          </a:p>
        </p:txBody>
      </p:sp>
      <p:sp>
        <p:nvSpPr>
          <p:cNvPr id="396"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600" spc="-1" strike="noStrike">
                <a:solidFill>
                  <a:srgbClr val="454f5b"/>
                </a:solidFill>
                <a:latin typeface="Roboto Condensed"/>
                <a:ea typeface="Roboto Condensed"/>
              </a:rPr>
              <a:t>4.0. Principais Definições</a:t>
            </a:r>
            <a:endParaRPr b="0" lang="pt-B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457D5309-02C8-4105-A8AB-0AC995D3F679}"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398"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600" spc="-1" strike="noStrike">
                <a:solidFill>
                  <a:srgbClr val="454f5b"/>
                </a:solidFill>
                <a:latin typeface="Roboto Condensed"/>
                <a:ea typeface="Roboto Condensed"/>
              </a:rPr>
              <a:t>4.0. Principais Definições</a:t>
            </a:r>
            <a:endParaRPr b="0" lang="pt-BR" sz="3600" spc="-1" strike="noStrike">
              <a:solidFill>
                <a:srgbClr val="000000"/>
              </a:solidFill>
              <a:latin typeface="Arial"/>
            </a:endParaRPr>
          </a:p>
        </p:txBody>
      </p:sp>
      <p:sp>
        <p:nvSpPr>
          <p:cNvPr id="399" name="Text Box 2"/>
          <p:cNvSpPr/>
          <p:nvPr/>
        </p:nvSpPr>
        <p:spPr>
          <a:xfrm>
            <a:off x="6238800" y="2556000"/>
            <a:ext cx="5554440" cy="1245960"/>
          </a:xfrm>
          <a:prstGeom prst="rect">
            <a:avLst/>
          </a:prstGeom>
          <a:noFill/>
          <a:ln w="0">
            <a:noFill/>
          </a:ln>
        </p:spPr>
        <p:style>
          <a:lnRef idx="0"/>
          <a:fillRef idx="0"/>
          <a:effectRef idx="0"/>
          <a:fontRef idx="minor"/>
        </p:style>
        <p:txBody>
          <a:bodyPr lIns="90000" rIns="90000" tIns="46800" bIns="46800" anchor="t">
            <a:noAutofit/>
          </a:bodyPr>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r>
              <a:rPr b="1" lang="pt-BR" sz="2000" spc="-1" strike="noStrike">
                <a:solidFill>
                  <a:srgbClr val="000000"/>
                </a:solidFill>
                <a:latin typeface="Roboto Condensed"/>
              </a:rPr>
              <a:t>Plano topográfico </a:t>
            </a:r>
            <a:r>
              <a:rPr b="0" lang="pt-BR" sz="2000" spc="-1" strike="noStrike">
                <a:solidFill>
                  <a:srgbClr val="000000"/>
                </a:solidFill>
                <a:latin typeface="Roboto Condensed"/>
              </a:rPr>
              <a:t>– Plano horizontal onde são projetados os pontos da superfície terrestre estabelecidos.</a:t>
            </a: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endParaRPr b="0" lang="pt-BR" sz="2000" spc="-1" strike="noStrike">
              <a:solidFill>
                <a:srgbClr val="000000"/>
              </a:solidFill>
              <a:latin typeface="Arial"/>
            </a:endParaRPr>
          </a:p>
        </p:txBody>
      </p:sp>
      <p:pic>
        <p:nvPicPr>
          <p:cNvPr id="400" name="Picture 1" descr=""/>
          <p:cNvPicPr/>
          <p:nvPr/>
        </p:nvPicPr>
        <p:blipFill>
          <a:blip r:embed="rId1"/>
          <a:stretch/>
        </p:blipFill>
        <p:spPr>
          <a:xfrm>
            <a:off x="900000" y="1763640"/>
            <a:ext cx="5285880" cy="4076280"/>
          </a:xfrm>
          <a:prstGeom prst="rect">
            <a:avLst/>
          </a:prstGeom>
          <a:ln w="0">
            <a:noFill/>
          </a:ln>
        </p:spPr>
      </p:pic>
      <p:sp>
        <p:nvSpPr>
          <p:cNvPr id="401" name="Text Box 3"/>
          <p:cNvSpPr/>
          <p:nvPr/>
        </p:nvSpPr>
        <p:spPr>
          <a:xfrm>
            <a:off x="1577880" y="5251320"/>
            <a:ext cx="5219280" cy="750600"/>
          </a:xfrm>
          <a:prstGeom prst="rect">
            <a:avLst/>
          </a:prstGeom>
          <a:solidFill>
            <a:srgbClr val="ffffff"/>
          </a:solidFill>
          <a:ln w="0">
            <a:noFill/>
          </a:ln>
        </p:spPr>
        <p:style>
          <a:lnRef idx="0"/>
          <a:fillRef idx="0"/>
          <a:effectRef idx="0"/>
          <a:fontRef idx="minor"/>
        </p:style>
        <p:txBody>
          <a:bodyPr lIns="90000" rIns="90000" tIns="45000" bIns="45000" anchor="t">
            <a:noAutofit/>
          </a:bodyPr>
          <a:p>
            <a:pPr algn="just">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400" spc="-1" strike="noStrike">
                <a:solidFill>
                  <a:srgbClr val="000000"/>
                </a:solidFill>
                <a:latin typeface="Roboto Condensed"/>
              </a:rPr>
              <a:t>Plano topográfico e verticais do lugar.</a:t>
            </a:r>
            <a:endParaRPr b="0" lang="pt-BR" sz="1400" spc="-1" strike="noStrike">
              <a:solidFill>
                <a:srgbClr val="000000"/>
              </a:solidFill>
              <a:latin typeface="Arial"/>
            </a:endParaRPr>
          </a:p>
        </p:txBody>
      </p:sp>
      <p:sp>
        <p:nvSpPr>
          <p:cNvPr id="402" name="Text Box 4"/>
          <p:cNvSpPr/>
          <p:nvPr/>
        </p:nvSpPr>
        <p:spPr>
          <a:xfrm>
            <a:off x="1925640" y="6033960"/>
            <a:ext cx="343188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400" spc="-1" strike="noStrike">
                <a:solidFill>
                  <a:srgbClr val="000000"/>
                </a:solidFill>
                <a:latin typeface="Roboto Condensed"/>
              </a:rPr>
              <a:t>(ALVAREZ et al).</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77FB6B30-DE62-4024-A23C-F8CBD8BC309B}"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404"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600" spc="-1" strike="noStrike">
                <a:solidFill>
                  <a:srgbClr val="454f5b"/>
                </a:solidFill>
                <a:latin typeface="Roboto Condensed"/>
                <a:ea typeface="Roboto Condensed"/>
              </a:rPr>
              <a:t>4.0. Principais Definições</a:t>
            </a:r>
            <a:endParaRPr b="0" lang="pt-BR" sz="3600" spc="-1" strike="noStrike">
              <a:solidFill>
                <a:srgbClr val="000000"/>
              </a:solidFill>
              <a:latin typeface="Arial"/>
            </a:endParaRPr>
          </a:p>
        </p:txBody>
      </p:sp>
      <p:sp>
        <p:nvSpPr>
          <p:cNvPr id="405" name="Text Box 2"/>
          <p:cNvSpPr/>
          <p:nvPr/>
        </p:nvSpPr>
        <p:spPr>
          <a:xfrm>
            <a:off x="3781440" y="2212920"/>
            <a:ext cx="7552800" cy="1215720"/>
          </a:xfrm>
          <a:prstGeom prst="rect">
            <a:avLst/>
          </a:prstGeom>
          <a:noFill/>
          <a:ln w="0">
            <a:noFill/>
          </a:ln>
        </p:spPr>
        <p:style>
          <a:lnRef idx="0"/>
          <a:fillRef idx="0"/>
          <a:effectRef idx="0"/>
          <a:fontRef idx="minor"/>
        </p:style>
        <p:txBody>
          <a:bodyPr lIns="90000" rIns="90000" tIns="46800" bIns="46800" anchor="t">
            <a:noAutofit/>
          </a:bodyPr>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r>
              <a:rPr b="1" lang="pt-BR" sz="2000" spc="-1" strike="noStrike">
                <a:solidFill>
                  <a:srgbClr val="000000"/>
                </a:solidFill>
                <a:latin typeface="Roboto Condensed"/>
              </a:rPr>
              <a:t>Ponto topográfico</a:t>
            </a:r>
            <a:r>
              <a:rPr b="0" lang="pt-BR" sz="2000" spc="-1" strike="noStrike">
                <a:solidFill>
                  <a:srgbClr val="000000"/>
                </a:solidFill>
                <a:latin typeface="Roboto Condensed"/>
              </a:rPr>
              <a:t> – ponto determinado para fins de levantamento, em sinalizado por um marco físico (estaca).</a:t>
            </a: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endParaRPr b="0" lang="pt-BR" sz="2000" spc="-1" strike="noStrike">
              <a:solidFill>
                <a:srgbClr val="000000"/>
              </a:solidFill>
              <a:latin typeface="Arial"/>
            </a:endParaRPr>
          </a:p>
        </p:txBody>
      </p:sp>
      <p:pic>
        <p:nvPicPr>
          <p:cNvPr id="406" name="Picture 3" descr=""/>
          <p:cNvPicPr/>
          <p:nvPr/>
        </p:nvPicPr>
        <p:blipFill>
          <a:blip r:embed="rId1"/>
          <a:stretch/>
        </p:blipFill>
        <p:spPr>
          <a:xfrm>
            <a:off x="1127160" y="2227320"/>
            <a:ext cx="2580840" cy="3333240"/>
          </a:xfrm>
          <a:prstGeom prst="rect">
            <a:avLst/>
          </a:prstGeom>
          <a:ln w="0">
            <a:noFill/>
          </a:ln>
        </p:spPr>
      </p:pic>
      <p:sp>
        <p:nvSpPr>
          <p:cNvPr id="407" name="Text Box 4"/>
          <p:cNvSpPr/>
          <p:nvPr/>
        </p:nvSpPr>
        <p:spPr>
          <a:xfrm>
            <a:off x="1081080" y="5556240"/>
            <a:ext cx="2588760" cy="45540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200" spc="-1" strike="noStrike">
                <a:solidFill>
                  <a:srgbClr val="000000"/>
                </a:solidFill>
                <a:latin typeface="Roboto Condensed"/>
              </a:rPr>
              <a:t>Marcação de ponto topográfico</a:t>
            </a:r>
            <a:endParaRPr b="0" lang="pt-BR" sz="12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200" spc="-1" strike="noStrike">
                <a:solidFill>
                  <a:srgbClr val="000000"/>
                </a:solidFill>
                <a:latin typeface="Roboto Condensed"/>
              </a:rPr>
              <a:t>engecia.blogspot.com.br</a:t>
            </a:r>
            <a:endParaRPr b="0" lang="pt-BR" sz="1200" spc="-1" strike="noStrike">
              <a:solidFill>
                <a:srgbClr val="000000"/>
              </a:solidFill>
              <a:latin typeface="Arial"/>
            </a:endParaRPr>
          </a:p>
        </p:txBody>
      </p:sp>
      <p:pic>
        <p:nvPicPr>
          <p:cNvPr id="408" name="Imagem 2" descr="Interface gráfica do usuário&#10;&#10;Descrição gerada automaticamente"/>
          <p:cNvPicPr/>
          <p:nvPr/>
        </p:nvPicPr>
        <p:blipFill>
          <a:blip r:embed="rId2"/>
          <a:srcRect l="34648" t="40551" r="35239" b="27940"/>
          <a:stretch/>
        </p:blipFill>
        <p:spPr>
          <a:xfrm>
            <a:off x="4270320" y="3271680"/>
            <a:ext cx="4601880" cy="2707920"/>
          </a:xfrm>
          <a:prstGeom prst="rect">
            <a:avLst/>
          </a:prstGeom>
          <a:ln w="0">
            <a:noFill/>
          </a:ln>
        </p:spPr>
      </p:pic>
      <p:sp>
        <p:nvSpPr>
          <p:cNvPr id="409" name="Text Box 4"/>
          <p:cNvSpPr/>
          <p:nvPr/>
        </p:nvSpPr>
        <p:spPr>
          <a:xfrm>
            <a:off x="6383160" y="6170760"/>
            <a:ext cx="150624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400" spc="-1" strike="noStrike">
                <a:solidFill>
                  <a:srgbClr val="000000"/>
                </a:solidFill>
                <a:latin typeface="Roboto Condensed"/>
              </a:rPr>
              <a:t>(ALVAREZ et al).</a:t>
            </a:r>
            <a:endParaRPr b="0" lang="pt-BR" sz="1400" spc="-1" strike="noStrike">
              <a:solidFill>
                <a:srgbClr val="000000"/>
              </a:solidFill>
              <a:latin typeface="Arial"/>
            </a:endParaRPr>
          </a:p>
        </p:txBody>
      </p:sp>
      <p:pic>
        <p:nvPicPr>
          <p:cNvPr id="410" name="Imagem 4" descr="Interface gráfica do usuário, Aplicativo&#10;&#10;Descrição gerada automaticamente"/>
          <p:cNvPicPr/>
          <p:nvPr/>
        </p:nvPicPr>
        <p:blipFill>
          <a:blip r:embed="rId3"/>
          <a:srcRect l="37010" t="48179" r="35284" b="37395"/>
          <a:stretch/>
        </p:blipFill>
        <p:spPr>
          <a:xfrm>
            <a:off x="8616960" y="3994200"/>
            <a:ext cx="3377880" cy="9885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7050D2AA-0E48-414E-B6C5-25A2082D28BC}"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412"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600" spc="-1" strike="noStrike">
                <a:solidFill>
                  <a:srgbClr val="454f5b"/>
                </a:solidFill>
                <a:latin typeface="Roboto Condensed"/>
                <a:ea typeface="Roboto Condensed"/>
              </a:rPr>
              <a:t>4.0. Principais Definições</a:t>
            </a:r>
            <a:endParaRPr b="0" lang="pt-BR" sz="3600" spc="-1" strike="noStrike">
              <a:solidFill>
                <a:srgbClr val="000000"/>
              </a:solidFill>
              <a:latin typeface="Arial"/>
            </a:endParaRPr>
          </a:p>
        </p:txBody>
      </p:sp>
      <p:sp>
        <p:nvSpPr>
          <p:cNvPr id="413" name="Text Box 2"/>
          <p:cNvSpPr/>
          <p:nvPr/>
        </p:nvSpPr>
        <p:spPr>
          <a:xfrm>
            <a:off x="950760" y="1922400"/>
            <a:ext cx="6624360" cy="4797000"/>
          </a:xfrm>
          <a:prstGeom prst="rect">
            <a:avLst/>
          </a:prstGeom>
          <a:noFill/>
          <a:ln w="0">
            <a:noFill/>
          </a:ln>
        </p:spPr>
        <p:style>
          <a:lnRef idx="0"/>
          <a:fillRef idx="0"/>
          <a:effectRef idx="0"/>
          <a:fontRef idx="minor"/>
        </p:style>
        <p:txBody>
          <a:bodyPr lIns="90000" rIns="90000" tIns="46800" bIns="468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000000"/>
                </a:solidFill>
                <a:latin typeface="Roboto Condensed"/>
              </a:rPr>
              <a:t>Instrumentos</a:t>
            </a:r>
            <a:endParaRPr b="0" lang="pt-BR" sz="2400" spc="-1" strike="noStrike">
              <a:solidFill>
                <a:srgbClr val="000000"/>
              </a:solidFill>
              <a:latin typeface="Arial"/>
            </a:endParaRPr>
          </a:p>
          <a:p>
            <a:pPr algn="just">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rPr>
              <a:t>Teodolito</a:t>
            </a:r>
            <a:r>
              <a:rPr b="0" lang="pt-BR" sz="2000" spc="-1" strike="noStrike">
                <a:solidFill>
                  <a:srgbClr val="000000"/>
                </a:solidFill>
                <a:latin typeface="Roboto Condensed"/>
              </a:rPr>
              <a:t> executa leituras angulares verticais e horizontais.</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rPr>
              <a:t>Nível topográfico ou nível ótico </a:t>
            </a:r>
            <a:r>
              <a:rPr b="0" lang="pt-BR" sz="2000" spc="-1" strike="noStrike">
                <a:solidFill>
                  <a:srgbClr val="000000"/>
                </a:solidFill>
                <a:latin typeface="Roboto Condensed"/>
              </a:rPr>
              <a:t>– usado para nivelamento entre pontos para a leitura de alturas sobre uma mira.</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rPr>
              <a:t>Mira</a:t>
            </a:r>
            <a:r>
              <a:rPr b="0" lang="pt-BR" sz="2000" spc="-1" strike="noStrike">
                <a:solidFill>
                  <a:srgbClr val="000000"/>
                </a:solidFill>
                <a:latin typeface="Roboto Condensed"/>
              </a:rPr>
              <a:t> - régua graduada de 0 a 4 m usada em nivelamento.</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rPr>
              <a:t>Baliza topográfica</a:t>
            </a:r>
            <a:r>
              <a:rPr b="0" lang="pt-BR" sz="2000" spc="-1" strike="noStrike">
                <a:solidFill>
                  <a:srgbClr val="000000"/>
                </a:solidFill>
                <a:latin typeface="Roboto Condensed"/>
              </a:rPr>
              <a:t> - utilizada para elevação do ponto topográfico.</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rPr>
              <a:t>Diastímetros.</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p:txBody>
      </p:sp>
      <p:pic>
        <p:nvPicPr>
          <p:cNvPr id="414" name="Picture 3" descr=""/>
          <p:cNvPicPr/>
          <p:nvPr/>
        </p:nvPicPr>
        <p:blipFill>
          <a:blip r:embed="rId1"/>
          <a:stretch/>
        </p:blipFill>
        <p:spPr>
          <a:xfrm>
            <a:off x="8140680" y="4187880"/>
            <a:ext cx="2412720" cy="1696680"/>
          </a:xfrm>
          <a:prstGeom prst="rect">
            <a:avLst/>
          </a:prstGeom>
          <a:ln w="0">
            <a:noFill/>
          </a:ln>
        </p:spPr>
      </p:pic>
      <p:pic>
        <p:nvPicPr>
          <p:cNvPr id="415" name="Picture 4" descr=""/>
          <p:cNvPicPr/>
          <p:nvPr/>
        </p:nvPicPr>
        <p:blipFill>
          <a:blip r:embed="rId2"/>
          <a:stretch/>
        </p:blipFill>
        <p:spPr>
          <a:xfrm>
            <a:off x="7824960" y="692280"/>
            <a:ext cx="2620440" cy="2997000"/>
          </a:xfrm>
          <a:prstGeom prst="rect">
            <a:avLst/>
          </a:prstGeom>
          <a:ln w="0">
            <a:noFill/>
          </a:ln>
        </p:spPr>
      </p:pic>
      <p:sp>
        <p:nvSpPr>
          <p:cNvPr id="416" name="Rectangle 5"/>
          <p:cNvSpPr/>
          <p:nvPr/>
        </p:nvSpPr>
        <p:spPr>
          <a:xfrm>
            <a:off x="9730440" y="223920"/>
            <a:ext cx="2355840" cy="2455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000" spc="-1" strike="noStrike">
                <a:solidFill>
                  <a:srgbClr val="000000"/>
                </a:solidFill>
                <a:latin typeface="Roboto Condensed"/>
              </a:rPr>
              <a:t>http://www.tudoemtopografia.com.br/</a:t>
            </a:r>
            <a:endParaRPr b="0" lang="pt-BR" sz="1000" spc="-1" strike="noStrike">
              <a:solidFill>
                <a:srgbClr val="000000"/>
              </a:solidFill>
              <a:latin typeface="Arial"/>
            </a:endParaRPr>
          </a:p>
        </p:txBody>
      </p:sp>
      <p:sp>
        <p:nvSpPr>
          <p:cNvPr id="417" name="Retângulo 2"/>
          <p:cNvSpPr/>
          <p:nvPr/>
        </p:nvSpPr>
        <p:spPr>
          <a:xfrm>
            <a:off x="10341360" y="3535200"/>
            <a:ext cx="749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1400" spc="-1" strike="noStrike">
                <a:solidFill>
                  <a:srgbClr val="000000"/>
                </a:solidFill>
                <a:latin typeface="Roboto Condensed"/>
              </a:rPr>
              <a:t>Teodolito</a:t>
            </a:r>
            <a:r>
              <a:rPr b="0" lang="pt-BR" sz="1400" spc="-1" strike="noStrike">
                <a:solidFill>
                  <a:srgbClr val="000000"/>
                </a:solidFill>
                <a:latin typeface="Roboto Condensed"/>
              </a:rPr>
              <a:t> </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C9547BA6-5965-4B96-9817-863FCD3C8E2F}"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419"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600" spc="-1" strike="noStrike">
                <a:solidFill>
                  <a:srgbClr val="454f5b"/>
                </a:solidFill>
                <a:latin typeface="Roboto Condensed"/>
                <a:ea typeface="Roboto Condensed"/>
              </a:rPr>
              <a:t>4.0. Principais Definições</a:t>
            </a:r>
            <a:endParaRPr b="0" lang="pt-BR" sz="3600" spc="-1" strike="noStrike">
              <a:solidFill>
                <a:srgbClr val="000000"/>
              </a:solidFill>
              <a:latin typeface="Arial"/>
            </a:endParaRPr>
          </a:p>
        </p:txBody>
      </p:sp>
      <p:pic>
        <p:nvPicPr>
          <p:cNvPr id="420" name="Picture 3" descr=""/>
          <p:cNvPicPr/>
          <p:nvPr/>
        </p:nvPicPr>
        <p:blipFill>
          <a:blip r:embed="rId1"/>
          <a:stretch/>
        </p:blipFill>
        <p:spPr>
          <a:xfrm>
            <a:off x="7810560" y="981000"/>
            <a:ext cx="2857320" cy="4762080"/>
          </a:xfrm>
          <a:prstGeom prst="rect">
            <a:avLst/>
          </a:prstGeom>
          <a:ln w="0">
            <a:noFill/>
          </a:ln>
        </p:spPr>
      </p:pic>
      <p:sp>
        <p:nvSpPr>
          <p:cNvPr id="421" name="Rectangle 4"/>
          <p:cNvSpPr/>
          <p:nvPr/>
        </p:nvSpPr>
        <p:spPr>
          <a:xfrm>
            <a:off x="9798480" y="115920"/>
            <a:ext cx="2355840" cy="2455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000" spc="-1" strike="noStrike">
                <a:solidFill>
                  <a:srgbClr val="000000"/>
                </a:solidFill>
                <a:latin typeface="Roboto Condensed"/>
              </a:rPr>
              <a:t>http://www.tudoemtopografia.com.br/</a:t>
            </a:r>
            <a:endParaRPr b="0" lang="pt-BR" sz="1000" spc="-1" strike="noStrike">
              <a:solidFill>
                <a:srgbClr val="000000"/>
              </a:solidFill>
              <a:latin typeface="Arial"/>
            </a:endParaRPr>
          </a:p>
        </p:txBody>
      </p:sp>
      <p:sp>
        <p:nvSpPr>
          <p:cNvPr id="422" name="Retângulo 2"/>
          <p:cNvSpPr/>
          <p:nvPr/>
        </p:nvSpPr>
        <p:spPr>
          <a:xfrm>
            <a:off x="8133120" y="5838840"/>
            <a:ext cx="10940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200" spc="-1" strike="noStrike">
                <a:solidFill>
                  <a:srgbClr val="000000"/>
                </a:solidFill>
                <a:latin typeface="Roboto Condensed"/>
              </a:rPr>
              <a:t>Taqueômetro</a:t>
            </a:r>
            <a:endParaRPr b="0" lang="pt-BR" sz="1200" spc="-1" strike="noStrike">
              <a:solidFill>
                <a:srgbClr val="000000"/>
              </a:solidFill>
              <a:latin typeface="Arial"/>
            </a:endParaRPr>
          </a:p>
        </p:txBody>
      </p:sp>
      <p:sp>
        <p:nvSpPr>
          <p:cNvPr id="423" name="Text Box 2"/>
          <p:cNvSpPr/>
          <p:nvPr/>
        </p:nvSpPr>
        <p:spPr>
          <a:xfrm>
            <a:off x="730080" y="2103480"/>
            <a:ext cx="6768720" cy="4615920"/>
          </a:xfrm>
          <a:prstGeom prst="rect">
            <a:avLst/>
          </a:prstGeom>
          <a:noFill/>
          <a:ln w="0">
            <a:noFill/>
          </a:ln>
        </p:spPr>
        <p:style>
          <a:lnRef idx="0"/>
          <a:fillRef idx="0"/>
          <a:effectRef idx="0"/>
          <a:fontRef idx="minor"/>
        </p:style>
        <p:txBody>
          <a:bodyPr lIns="90000" rIns="90000" tIns="46800" bIns="46800" anchor="t">
            <a:noAutofit/>
          </a:bodyPr>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r>
              <a:rPr b="1" lang="pt-BR" sz="2000" spc="-1" strike="noStrike">
                <a:solidFill>
                  <a:srgbClr val="000000"/>
                </a:solidFill>
                <a:latin typeface="Roboto Condensed"/>
                <a:ea typeface="Roboto Condensed"/>
              </a:rPr>
              <a:t>Leitura de distância.</a:t>
            </a:r>
            <a:r>
              <a:rPr b="0" lang="pt-BR" sz="2000" spc="-1" strike="noStrike">
                <a:solidFill>
                  <a:srgbClr val="000000"/>
                </a:solidFill>
                <a:latin typeface="Roboto Condensed"/>
                <a:ea typeface="Roboto Condensed"/>
              </a:rPr>
              <a:t> São determinados por instrumentos de medição direta (diastímetros) ou por instrumentos de medição indireta:</a:t>
            </a: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r>
              <a:rPr b="0" lang="pt-BR" sz="2000" spc="-1" strike="noStrike">
                <a:solidFill>
                  <a:srgbClr val="000000"/>
                </a:solidFill>
                <a:latin typeface="Roboto Condensed"/>
                <a:ea typeface="Roboto Condensed"/>
              </a:rPr>
              <a:t>-  Trenas de aço, pano ou fibra;</a:t>
            </a: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r>
              <a:rPr b="0" lang="pt-BR" sz="2000" spc="-1" strike="noStrike">
                <a:solidFill>
                  <a:srgbClr val="000000"/>
                </a:solidFill>
                <a:latin typeface="Roboto Condensed"/>
                <a:ea typeface="Roboto Condensed"/>
              </a:rPr>
              <a:t>- Taqueômetros ou estação total, que faz leituras angulares e de distâncias;</a:t>
            </a: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r>
              <a:rPr b="0" lang="pt-BR" sz="2000" spc="-1" strike="noStrike">
                <a:solidFill>
                  <a:srgbClr val="000000"/>
                </a:solidFill>
                <a:latin typeface="Roboto Condensed"/>
                <a:ea typeface="Roboto Condensed"/>
              </a:rPr>
              <a:t>- Distanciômetros ou  trenas eletrônicas;</a:t>
            </a: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r>
              <a:rPr b="0" lang="pt-BR" sz="2000" spc="-1" strike="noStrike">
                <a:solidFill>
                  <a:srgbClr val="000000"/>
                </a:solidFill>
                <a:latin typeface="Roboto Condensed"/>
                <a:ea typeface="Roboto Condensed"/>
              </a:rPr>
              <a:t>- GNSS: medição de distância a partir de sinais de satélites a exemplo do GPS.</a:t>
            </a: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endParaRPr b="0" lang="pt-B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4" name="Rectangle 1"/>
          <p:cNvSpPr/>
          <p:nvPr/>
        </p:nvSpPr>
        <p:spPr>
          <a:xfrm>
            <a:off x="1682640" y="-100080"/>
            <a:ext cx="4881240" cy="1142640"/>
          </a:xfrm>
          <a:prstGeom prst="rect">
            <a:avLst/>
          </a:prstGeom>
          <a:noFill/>
          <a:ln w="0">
            <a:noFill/>
          </a:ln>
        </p:spPr>
        <p:style>
          <a:lnRef idx="0"/>
          <a:fillRef idx="0"/>
          <a:effectRef idx="0"/>
          <a:fontRef idx="minor"/>
        </p:style>
        <p:txBody>
          <a:bodyPr lIns="90000" rIns="90000" tIns="46800" bIns="46800" anchor="ctr">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ffffff"/>
                </a:solidFill>
                <a:latin typeface="Roboto Condensed"/>
              </a:rPr>
              <a:t>5.0. Principais definições</a:t>
            </a:r>
            <a:endParaRPr b="0" lang="pt-BR" sz="2400" spc="-1" strike="noStrike">
              <a:solidFill>
                <a:srgbClr val="000000"/>
              </a:solidFill>
              <a:latin typeface="Arial"/>
            </a:endParaRPr>
          </a:p>
        </p:txBody>
      </p:sp>
      <p:sp>
        <p:nvSpPr>
          <p:cNvPr id="425" name="Rectangle 4"/>
          <p:cNvSpPr/>
          <p:nvPr/>
        </p:nvSpPr>
        <p:spPr>
          <a:xfrm>
            <a:off x="-126360" y="6411960"/>
            <a:ext cx="4262400" cy="2455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000" spc="-1" strike="noStrike">
                <a:solidFill>
                  <a:srgbClr val="000000"/>
                </a:solidFill>
                <a:latin typeface="Roboto Condensed"/>
              </a:rPr>
              <a:t>www. http://www.litholdoengenharia.com.br/laser-scanner-3d.php.com</a:t>
            </a:r>
            <a:endParaRPr b="0" lang="pt-BR" sz="1000" spc="-1" strike="noStrike">
              <a:solidFill>
                <a:srgbClr val="000000"/>
              </a:solidFill>
              <a:latin typeface="Arial"/>
            </a:endParaRPr>
          </a:p>
        </p:txBody>
      </p:sp>
      <p:sp>
        <p:nvSpPr>
          <p:cNvPr id="426" name="Text Box 6"/>
          <p:cNvSpPr/>
          <p:nvPr/>
        </p:nvSpPr>
        <p:spPr>
          <a:xfrm>
            <a:off x="9689760" y="633420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773DEAC5-ACB8-4121-832F-CE4861B843D6}"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pic>
        <p:nvPicPr>
          <p:cNvPr id="427" name="Picture 4" descr="Imagem do LEICA C10 "/>
          <p:cNvPicPr/>
          <p:nvPr/>
        </p:nvPicPr>
        <p:blipFill>
          <a:blip r:embed="rId1"/>
          <a:srcRect l="7315" t="3657" r="4892" b="3657"/>
          <a:stretch/>
        </p:blipFill>
        <p:spPr>
          <a:xfrm>
            <a:off x="222480" y="3454560"/>
            <a:ext cx="2711880" cy="2887920"/>
          </a:xfrm>
          <a:prstGeom prst="rect">
            <a:avLst/>
          </a:prstGeom>
          <a:ln w="0">
            <a:noFill/>
          </a:ln>
        </p:spPr>
      </p:pic>
      <p:pic>
        <p:nvPicPr>
          <p:cNvPr id="428" name="Picture 2" descr="Litholdo Engenharia - Consultoria 3D - Tecnologia LEICA C10 e Faro Focus 3D"/>
          <p:cNvPicPr/>
          <p:nvPr/>
        </p:nvPicPr>
        <p:blipFill>
          <a:blip r:embed="rId2"/>
          <a:stretch/>
        </p:blipFill>
        <p:spPr>
          <a:xfrm>
            <a:off x="2045160" y="1216440"/>
            <a:ext cx="1915920" cy="2498040"/>
          </a:xfrm>
          <a:prstGeom prst="rect">
            <a:avLst/>
          </a:prstGeom>
          <a:ln w="0">
            <a:noFill/>
          </a:ln>
        </p:spPr>
      </p:pic>
      <p:sp>
        <p:nvSpPr>
          <p:cNvPr id="429" name="Text Box 2"/>
          <p:cNvSpPr/>
          <p:nvPr/>
        </p:nvSpPr>
        <p:spPr>
          <a:xfrm>
            <a:off x="224640" y="567000"/>
            <a:ext cx="5644800" cy="415080"/>
          </a:xfrm>
          <a:prstGeom prst="rect">
            <a:avLst/>
          </a:prstGeom>
          <a:noFill/>
          <a:ln w="0">
            <a:noFill/>
          </a:ln>
        </p:spPr>
        <p:style>
          <a:lnRef idx="0"/>
          <a:fillRef idx="0"/>
          <a:effectRef idx="0"/>
          <a:fontRef idx="minor"/>
        </p:style>
        <p:txBody>
          <a:bodyPr lIns="90000" rIns="90000" tIns="46800" bIns="46800" anchor="t">
            <a:noAutofit/>
          </a:bodyPr>
          <a:p>
            <a:pPr marL="343080">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r>
              <a:rPr b="0" lang="pt-BR" sz="2000" spc="-1" strike="noStrike">
                <a:solidFill>
                  <a:srgbClr val="000000"/>
                </a:solidFill>
                <a:latin typeface="Roboto Condensed"/>
                <a:ea typeface="Roboto Condensed"/>
              </a:rPr>
              <a:t>- Laser Scanner</a:t>
            </a: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endParaRPr b="0" lang="pt-BR" sz="2000" spc="-1" strike="noStrike">
              <a:solidFill>
                <a:srgbClr val="000000"/>
              </a:solidFill>
              <a:latin typeface="Arial"/>
            </a:endParaRPr>
          </a:p>
          <a:p>
            <a:pPr marL="343080" algn="just">
              <a:lnSpc>
                <a:spcPct val="100000"/>
              </a:lnSpc>
              <a:spcBef>
                <a:spcPts val="400"/>
              </a:spcBef>
              <a:tabLst>
                <a:tab algn="l" pos="343080"/>
                <a:tab algn="l" pos="790560"/>
                <a:tab algn="l" pos="1239840"/>
                <a:tab algn="l" pos="1689120"/>
                <a:tab algn="l" pos="2138400"/>
                <a:tab algn="l" pos="2587680"/>
                <a:tab algn="l" pos="3036960"/>
                <a:tab algn="l" pos="3486240"/>
                <a:tab algn="l" pos="3935520"/>
                <a:tab algn="l" pos="4384800"/>
                <a:tab algn="l" pos="4834080"/>
                <a:tab algn="l" pos="5283360"/>
                <a:tab algn="l" pos="5732640"/>
                <a:tab algn="l" pos="6181560"/>
                <a:tab algn="l" pos="6630840"/>
                <a:tab algn="l" pos="7080120"/>
                <a:tab algn="l" pos="7529400"/>
                <a:tab algn="l" pos="7978680"/>
                <a:tab algn="l" pos="8427960"/>
                <a:tab algn="l" pos="8877240"/>
                <a:tab algn="l" pos="9326520"/>
              </a:tabLst>
            </a:pPr>
            <a:endParaRPr b="0" lang="pt-BR" sz="2000" spc="-1" strike="noStrike">
              <a:solidFill>
                <a:srgbClr val="000000"/>
              </a:solidFill>
              <a:latin typeface="Arial"/>
            </a:endParaRPr>
          </a:p>
        </p:txBody>
      </p:sp>
      <p:pic>
        <p:nvPicPr>
          <p:cNvPr id="430" name="Imagem 2" descr="Uma imagem contendo ao ar livre, edifício, grama, em pé&#10;&#10;Descrição gerada automaticamente"/>
          <p:cNvPicPr/>
          <p:nvPr/>
        </p:nvPicPr>
        <p:blipFill>
          <a:blip r:embed="rId3"/>
          <a:stretch/>
        </p:blipFill>
        <p:spPr>
          <a:xfrm>
            <a:off x="5297400" y="941040"/>
            <a:ext cx="4215240" cy="2357280"/>
          </a:xfrm>
          <a:prstGeom prst="rect">
            <a:avLst/>
          </a:prstGeom>
          <a:ln w="0">
            <a:noFill/>
          </a:ln>
        </p:spPr>
      </p:pic>
      <p:sp>
        <p:nvSpPr>
          <p:cNvPr id="431" name="CaixaDeTexto 2"/>
          <p:cNvSpPr/>
          <p:nvPr/>
        </p:nvSpPr>
        <p:spPr>
          <a:xfrm>
            <a:off x="9520920" y="2907360"/>
            <a:ext cx="2449800" cy="5479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pPr>
            <a:r>
              <a:rPr b="0" lang="en-US" sz="1000" spc="-1" strike="noStrike">
                <a:solidFill>
                  <a:srgbClr val="000000"/>
                </a:solidFill>
                <a:latin typeface="Roboto Condensed"/>
              </a:rPr>
              <a:t>https://www.embratop.com.br/site/laser-scanner-3d-e-um-olhar-sobre-o-futuro/</a:t>
            </a:r>
            <a:endParaRPr b="0" lang="pt-BR" sz="1000" spc="-1" strike="noStrike">
              <a:solidFill>
                <a:srgbClr val="000000"/>
              </a:solidFill>
              <a:latin typeface="Arial"/>
            </a:endParaRPr>
          </a:p>
        </p:txBody>
      </p:sp>
      <p:pic>
        <p:nvPicPr>
          <p:cNvPr id="432" name="Imagem 5" descr="Uma imagem contendo Diagrama&#10;&#10;Descrição gerada automaticamente"/>
          <p:cNvPicPr/>
          <p:nvPr/>
        </p:nvPicPr>
        <p:blipFill>
          <a:blip r:embed="rId4"/>
          <a:stretch/>
        </p:blipFill>
        <p:spPr>
          <a:xfrm>
            <a:off x="5294880" y="3453480"/>
            <a:ext cx="4278600" cy="3086640"/>
          </a:xfrm>
          <a:prstGeom prst="rect">
            <a:avLst/>
          </a:prstGeom>
          <a:ln w="0">
            <a:noFill/>
          </a:ln>
        </p:spPr>
      </p:pic>
      <p:sp>
        <p:nvSpPr>
          <p:cNvPr id="433" name="CaixaDeTexto 5"/>
          <p:cNvSpPr/>
          <p:nvPr/>
        </p:nvSpPr>
        <p:spPr>
          <a:xfrm>
            <a:off x="9569880" y="5818680"/>
            <a:ext cx="2518200" cy="7002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pPr>
            <a:r>
              <a:rPr b="0" lang="en-US" sz="1000" spc="-1" strike="noStrike">
                <a:solidFill>
                  <a:srgbClr val="000000"/>
                </a:solidFill>
                <a:latin typeface="Roboto Condensed"/>
              </a:rPr>
              <a:t>https://mundogeoconnect.com/2020/seminario-topografia-3d-e-laser-scanning-no-droneshow-e-mundogeo-connect-100-online-em-setembro/</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4" name="Rectangle 1"/>
          <p:cNvSpPr/>
          <p:nvPr/>
        </p:nvSpPr>
        <p:spPr>
          <a:xfrm>
            <a:off x="1682640" y="-100080"/>
            <a:ext cx="4881240" cy="1142640"/>
          </a:xfrm>
          <a:prstGeom prst="rect">
            <a:avLst/>
          </a:prstGeom>
          <a:noFill/>
          <a:ln w="0">
            <a:noFill/>
          </a:ln>
        </p:spPr>
        <p:style>
          <a:lnRef idx="0"/>
          <a:fillRef idx="0"/>
          <a:effectRef idx="0"/>
          <a:fontRef idx="minor"/>
        </p:style>
        <p:txBody>
          <a:bodyPr lIns="90000" rIns="90000" tIns="46800" bIns="46800" anchor="ctr">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ffffff"/>
                </a:solidFill>
                <a:latin typeface="Roboto Condensed"/>
              </a:rPr>
              <a:t>7.0. Referências</a:t>
            </a:r>
            <a:endParaRPr b="0" lang="pt-BR" sz="2400" spc="-1" strike="noStrike">
              <a:solidFill>
                <a:srgbClr val="000000"/>
              </a:solidFill>
              <a:latin typeface="Arial"/>
            </a:endParaRPr>
          </a:p>
        </p:txBody>
      </p:sp>
      <p:sp>
        <p:nvSpPr>
          <p:cNvPr id="435" name="Text Box 2"/>
          <p:cNvSpPr/>
          <p:nvPr/>
        </p:nvSpPr>
        <p:spPr>
          <a:xfrm>
            <a:off x="695160" y="593640"/>
            <a:ext cx="10121040" cy="5393880"/>
          </a:xfrm>
          <a:prstGeom prst="rect">
            <a:avLst/>
          </a:prstGeom>
          <a:noFill/>
          <a:ln w="0">
            <a:noFill/>
          </a:ln>
        </p:spPr>
        <p:style>
          <a:lnRef idx="0"/>
          <a:fillRef idx="0"/>
          <a:effectRef idx="0"/>
          <a:fontRef idx="minor"/>
        </p:style>
        <p:txBody>
          <a:bodyPr lIns="90000" rIns="90000" tIns="46800" bIns="468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US" sz="2000" spc="-1" strike="noStrike">
                <a:solidFill>
                  <a:srgbClr val="000000"/>
                </a:solidFill>
                <a:latin typeface="Roboto Condensed"/>
                <a:ea typeface="Roboto Condensed"/>
              </a:rPr>
              <a:t>REFERÊNCIAS</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600" spc="-1" strike="noStrike">
                <a:solidFill>
                  <a:srgbClr val="000000"/>
                </a:solidFill>
                <a:latin typeface="Roboto Condensed"/>
                <a:ea typeface="Roboto Condensed"/>
              </a:rPr>
              <a:t>BORGES, Alberto de Campos. </a:t>
            </a:r>
            <a:r>
              <a:rPr b="1" lang="pt-BR" sz="1600" spc="-1" strike="noStrike">
                <a:solidFill>
                  <a:srgbClr val="000000"/>
                </a:solidFill>
                <a:latin typeface="Roboto Condensed"/>
                <a:ea typeface="Roboto Condensed"/>
              </a:rPr>
              <a:t>Topografia Aplicada a Engenharia Civil</a:t>
            </a:r>
            <a:r>
              <a:rPr b="0" i="1" lang="pt-BR" sz="1600" spc="-1" strike="noStrike">
                <a:solidFill>
                  <a:srgbClr val="000000"/>
                </a:solidFill>
                <a:latin typeface="Roboto Condensed"/>
                <a:ea typeface="Roboto Condensed"/>
              </a:rPr>
              <a:t>. </a:t>
            </a:r>
            <a:r>
              <a:rPr b="0" lang="pt-BR" sz="1600" spc="-1" strike="noStrike">
                <a:solidFill>
                  <a:srgbClr val="000000"/>
                </a:solidFill>
                <a:latin typeface="Roboto Condensed"/>
                <a:ea typeface="Roboto Condensed"/>
              </a:rPr>
              <a:t>São</a:t>
            </a:r>
            <a:r>
              <a:rPr b="0" lang="pt-BR" sz="1600" spc="-1" strike="noStrike" u="sng">
                <a:solidFill>
                  <a:srgbClr val="000000"/>
                </a:solidFill>
                <a:uFillTx/>
                <a:latin typeface="Roboto Condensed"/>
                <a:ea typeface="Roboto Condensed"/>
              </a:rPr>
              <a:t> </a:t>
            </a:r>
            <a:r>
              <a:rPr b="0" lang="pt-BR" sz="1600" spc="-1" strike="noStrike">
                <a:solidFill>
                  <a:srgbClr val="000000"/>
                </a:solidFill>
                <a:latin typeface="Roboto Condensed"/>
                <a:ea typeface="Roboto Condensed"/>
              </a:rPr>
              <a:t>Paulo, Edgard Blucher, 1992. 2. v.</a:t>
            </a: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600" spc="-1" strike="noStrike">
                <a:solidFill>
                  <a:srgbClr val="000000"/>
                </a:solidFill>
                <a:latin typeface="Roboto Condensed"/>
                <a:ea typeface="Roboto Condensed"/>
              </a:rPr>
              <a:t>MASCARÓ, J. L</a:t>
            </a:r>
            <a:r>
              <a:rPr b="1" lang="pt-BR" sz="1600" spc="-1" strike="noStrike">
                <a:solidFill>
                  <a:srgbClr val="000000"/>
                </a:solidFill>
                <a:latin typeface="Roboto Condensed"/>
                <a:ea typeface="Roboto Condensed"/>
              </a:rPr>
              <a:t>. Loteamentos Urbanos</a:t>
            </a:r>
            <a:r>
              <a:rPr b="0" i="1" lang="pt-BR" sz="1600" spc="-1" strike="noStrike">
                <a:solidFill>
                  <a:srgbClr val="000000"/>
                </a:solidFill>
                <a:latin typeface="Roboto Condensed"/>
                <a:ea typeface="Roboto Condensed"/>
              </a:rPr>
              <a:t>. </a:t>
            </a:r>
            <a:r>
              <a:rPr b="0" lang="pt-BR" sz="1600" spc="-1" strike="noStrike">
                <a:solidFill>
                  <a:srgbClr val="000000"/>
                </a:solidFill>
                <a:latin typeface="Roboto Condensed"/>
                <a:ea typeface="Roboto Condensed"/>
              </a:rPr>
              <a:t>Porto Alegre: Editor L. Mascaró, 2005.</a:t>
            </a: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600" spc="-1" strike="noStrike">
                <a:solidFill>
                  <a:srgbClr val="000000"/>
                </a:solidFill>
                <a:latin typeface="Roboto Condensed"/>
                <a:ea typeface="Roboto Condensed"/>
              </a:rPr>
              <a:t>MASCARÓ, J. L.; YOSHINAGA, M. </a:t>
            </a:r>
            <a:r>
              <a:rPr b="1" lang="pt-BR" sz="1600" spc="-1" strike="noStrike">
                <a:solidFill>
                  <a:srgbClr val="000000"/>
                </a:solidFill>
                <a:latin typeface="Roboto Condensed"/>
                <a:ea typeface="Roboto Condensed"/>
              </a:rPr>
              <a:t>Infraestrutura Urbana</a:t>
            </a:r>
            <a:r>
              <a:rPr b="0" i="1" lang="pt-BR" sz="1600" spc="-1" strike="noStrike">
                <a:solidFill>
                  <a:srgbClr val="000000"/>
                </a:solidFill>
                <a:latin typeface="Roboto Condensed"/>
                <a:ea typeface="Roboto Condensed"/>
              </a:rPr>
              <a:t>. </a:t>
            </a:r>
            <a:r>
              <a:rPr b="0" lang="pt-BR" sz="1600" spc="-1" strike="noStrike">
                <a:solidFill>
                  <a:srgbClr val="000000"/>
                </a:solidFill>
                <a:latin typeface="Roboto Condensed"/>
                <a:ea typeface="Roboto Condensed"/>
              </a:rPr>
              <a:t>Porto Alegre: +4 Editora :</a:t>
            </a:r>
            <a:r>
              <a:rPr b="0" lang="pt-BR" sz="1600" spc="-1" strike="noStrike" u="sng">
                <a:solidFill>
                  <a:srgbClr val="000000"/>
                </a:solidFill>
                <a:uFillTx/>
                <a:latin typeface="Roboto Condensed"/>
                <a:ea typeface="Roboto Condensed"/>
              </a:rPr>
              <a:t> </a:t>
            </a:r>
            <a:r>
              <a:rPr b="0" lang="pt-BR" sz="1600" spc="-1" strike="noStrike">
                <a:solidFill>
                  <a:srgbClr val="000000"/>
                </a:solidFill>
                <a:latin typeface="Roboto Condensed"/>
                <a:ea typeface="Roboto Condensed"/>
              </a:rPr>
              <a:t>L.J. Mascaró, 2005.</a:t>
            </a: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600" spc="-1" strike="noStrike">
                <a:solidFill>
                  <a:srgbClr val="000000"/>
                </a:solidFill>
                <a:latin typeface="Roboto Condensed"/>
                <a:ea typeface="Roboto Condensed"/>
              </a:rPr>
              <a:t>DA COSTA, P. S.; FIGUEIREDO, W.C. </a:t>
            </a:r>
            <a:r>
              <a:rPr b="1" lang="pt-BR" sz="1600" spc="-1" strike="noStrike">
                <a:solidFill>
                  <a:srgbClr val="000000"/>
                </a:solidFill>
                <a:latin typeface="Roboto Condensed"/>
                <a:ea typeface="Roboto Condensed"/>
              </a:rPr>
              <a:t>Estradas – Estudos e Projetos</a:t>
            </a:r>
            <a:r>
              <a:rPr b="0" lang="pt-BR" sz="1600" spc="-1" strike="noStrike">
                <a:solidFill>
                  <a:srgbClr val="000000"/>
                </a:solidFill>
                <a:latin typeface="Roboto Condensed"/>
                <a:ea typeface="Roboto Condensed"/>
              </a:rPr>
              <a:t>. Salvador: EDUFBA, 2007.</a:t>
            </a: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600" spc="-1" strike="noStrike">
                <a:solidFill>
                  <a:srgbClr val="000000"/>
                </a:solidFill>
                <a:latin typeface="Roboto Condensed"/>
                <a:ea typeface="Roboto Condensed"/>
              </a:rPr>
              <a:t>ROMERO, Adriana Bustos. </a:t>
            </a:r>
            <a:r>
              <a:rPr b="1" lang="pt-BR" sz="1600" spc="-1" strike="noStrike">
                <a:solidFill>
                  <a:srgbClr val="000000"/>
                </a:solidFill>
                <a:latin typeface="Roboto Condensed"/>
                <a:ea typeface="Roboto Condensed"/>
              </a:rPr>
              <a:t>Princípios Bioclimáticos para o Desenho Urbano</a:t>
            </a:r>
            <a:r>
              <a:rPr b="0" i="1" lang="pt-BR" sz="1600" spc="-1" strike="noStrike">
                <a:solidFill>
                  <a:srgbClr val="000000"/>
                </a:solidFill>
                <a:latin typeface="Roboto Condensed"/>
                <a:ea typeface="Roboto Condensed"/>
              </a:rPr>
              <a:t>. </a:t>
            </a:r>
            <a:r>
              <a:rPr b="0" lang="pt-BR" sz="1600" spc="-1" strike="noStrike">
                <a:solidFill>
                  <a:srgbClr val="000000"/>
                </a:solidFill>
                <a:latin typeface="Roboto Condensed"/>
                <a:ea typeface="Roboto Condensed"/>
              </a:rPr>
              <a:t>São Paulo: Projeto Editores Associados, 2001.</a:t>
            </a: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600" spc="-1" strike="noStrike">
                <a:solidFill>
                  <a:srgbClr val="000000"/>
                </a:solidFill>
                <a:latin typeface="Roboto Condensed"/>
                <a:ea typeface="Roboto Condensed"/>
              </a:rPr>
              <a:t>THUM, Adriane Brill; ERBA, Diego Alfonso (org.). </a:t>
            </a:r>
            <a:r>
              <a:rPr b="1" lang="pt-BR" sz="1600" spc="-1" strike="noStrike">
                <a:solidFill>
                  <a:srgbClr val="000000"/>
                </a:solidFill>
                <a:latin typeface="Roboto Condensed"/>
                <a:ea typeface="Roboto Condensed"/>
              </a:rPr>
              <a:t>Topografia para estudantes de Arquitetura, Engenharia e Geologia. </a:t>
            </a:r>
            <a:r>
              <a:rPr b="0" lang="pt-BR" sz="1600" spc="-1" strike="noStrike">
                <a:solidFill>
                  <a:srgbClr val="000000"/>
                </a:solidFill>
                <a:latin typeface="Roboto Condensed"/>
                <a:ea typeface="Roboto Condensed"/>
              </a:rPr>
              <a:t>São Leopoldo: Unisinos, 2003. 1. v.</a:t>
            </a: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600" spc="-1" strike="noStrike">
                <a:solidFill>
                  <a:srgbClr val="000000"/>
                </a:solidFill>
                <a:latin typeface="Roboto Condensed"/>
                <a:ea typeface="Roboto Condensed"/>
              </a:rPr>
              <a:t>ALVAREZ, Adriana; BRASILEIRO, Alice; MORGADO, Cláudio; TREVISAN, Rosina. </a:t>
            </a:r>
            <a:r>
              <a:rPr b="1" lang="pt-BR" sz="1600" spc="-1" strike="noStrike">
                <a:solidFill>
                  <a:srgbClr val="000000"/>
                </a:solidFill>
                <a:latin typeface="Roboto Condensed"/>
                <a:ea typeface="Roboto Condensed"/>
              </a:rPr>
              <a:t>Topografia para Arquitetos</a:t>
            </a:r>
            <a:r>
              <a:rPr b="0" lang="pt-BR" sz="1600" spc="-1" strike="noStrike">
                <a:solidFill>
                  <a:srgbClr val="000000"/>
                </a:solidFill>
                <a:latin typeface="Roboto Condensed"/>
                <a:ea typeface="Roboto Condensed"/>
              </a:rPr>
              <a:t>. Rio de Janeiro: Booklink, UFRJ, 2003.</a:t>
            </a: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600" spc="-1" strike="noStrike">
                <a:solidFill>
                  <a:srgbClr val="000000"/>
                </a:solidFill>
                <a:latin typeface="Roboto Condensed"/>
                <a:ea typeface="Roboto Condensed"/>
              </a:rPr>
              <a:t>Grohmann, C. H., 2008. Introdução ao geoprocessamento e à análise digital de terreno com software livre. Technical report, Instituto de Geociências, Universidade de São Paulo, São Paulo.</a:t>
            </a:r>
            <a:endParaRPr b="0" lang="pt-BR" sz="1600" spc="-1" strike="noStrike">
              <a:solidFill>
                <a:srgbClr val="000000"/>
              </a:solidFill>
              <a:latin typeface="Arial"/>
            </a:endParaRPr>
          </a:p>
        </p:txBody>
      </p:sp>
      <p:sp>
        <p:nvSpPr>
          <p:cNvPr id="436" name="Text Box 3"/>
          <p:cNvSpPr/>
          <p:nvPr/>
        </p:nvSpPr>
        <p:spPr>
          <a:xfrm>
            <a:off x="8897760" y="610884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DA96AFED-F947-4172-A102-5B4C348994EA}"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Shape 330"/>
          <p:cNvSpPr/>
          <p:nvPr/>
        </p:nvSpPr>
        <p:spPr>
          <a:xfrm>
            <a:off x="1523880" y="0"/>
            <a:ext cx="9143640" cy="2619000"/>
          </a:xfrm>
          <a:prstGeom prst="rect">
            <a:avLst/>
          </a:prstGeom>
          <a:solidFill>
            <a:schemeClr val="bg1"/>
          </a:solidFill>
          <a:ln w="0">
            <a:noFill/>
          </a:ln>
        </p:spPr>
        <p:style>
          <a:lnRef idx="0"/>
          <a:fillRef idx="0"/>
          <a:effectRef idx="0"/>
          <a:fontRef idx="minor"/>
        </p:style>
        <p:txBody>
          <a:bodyPr tIns="91440" bIns="91440" anchor="ctr">
            <a:noAutofit/>
          </a:bodyPr>
          <a:p>
            <a:pPr>
              <a:lnSpc>
                <a:spcPct val="100000"/>
              </a:lnSpc>
            </a:pPr>
            <a:endParaRPr b="0" lang="pt-BR" sz="1400" spc="-1" strike="noStrike">
              <a:solidFill>
                <a:srgbClr val="000000"/>
              </a:solidFill>
              <a:latin typeface="Roboto Condensed"/>
            </a:endParaRPr>
          </a:p>
        </p:txBody>
      </p:sp>
      <p:sp>
        <p:nvSpPr>
          <p:cNvPr id="438" name="PlaceHolder 1"/>
          <p:cNvSpPr>
            <a:spLocks noGrp="1"/>
          </p:cNvSpPr>
          <p:nvPr>
            <p:ph type="title"/>
          </p:nvPr>
        </p:nvSpPr>
        <p:spPr>
          <a:xfrm>
            <a:off x="2146320" y="536400"/>
            <a:ext cx="7899120" cy="1545840"/>
          </a:xfrm>
          <a:prstGeom prst="rect">
            <a:avLst/>
          </a:prstGeom>
          <a:noFill/>
          <a:ln w="0">
            <a:noFill/>
          </a:ln>
        </p:spPr>
        <p:txBody>
          <a:bodyPr numCol="1" spcCol="0" tIns="91440" bIns="91440" anchor="b">
            <a:noAutofit/>
          </a:bodyPr>
          <a:p>
            <a:pPr indent="0" algn="ctr">
              <a:lnSpc>
                <a:spcPct val="100000"/>
              </a:lnSpc>
              <a:buNone/>
            </a:pPr>
            <a:r>
              <a:rPr b="1" lang="pt-BR" sz="7200" spc="-1" strike="noStrike">
                <a:solidFill>
                  <a:srgbClr val="4ecdc4"/>
                </a:solidFill>
                <a:latin typeface="Roboto Condensed"/>
                <a:ea typeface="Roboto Condensed"/>
              </a:rPr>
              <a:t>Obrigado</a:t>
            </a:r>
            <a:endParaRPr b="0" lang="pt-BR" sz="7200" spc="-1" strike="noStrike">
              <a:solidFill>
                <a:srgbClr val="000000"/>
              </a:solidFill>
              <a:latin typeface="Arial"/>
            </a:endParaRPr>
          </a:p>
        </p:txBody>
      </p:sp>
      <p:sp>
        <p:nvSpPr>
          <p:cNvPr id="439" name="PlaceHolder 2"/>
          <p:cNvSpPr>
            <a:spLocks noGrp="1"/>
          </p:cNvSpPr>
          <p:nvPr>
            <p:ph type="subTitle"/>
          </p:nvPr>
        </p:nvSpPr>
        <p:spPr>
          <a:xfrm>
            <a:off x="2225520" y="2917800"/>
            <a:ext cx="8442000" cy="834840"/>
          </a:xfrm>
          <a:prstGeom prst="rect">
            <a:avLst/>
          </a:prstGeom>
          <a:noFill/>
          <a:ln w="0">
            <a:noFill/>
          </a:ln>
        </p:spPr>
        <p:txBody>
          <a:bodyPr numCol="1" spcCol="0" tIns="91440" bIns="91440" anchor="t">
            <a:noAutofit/>
          </a:bodyPr>
          <a:p>
            <a:pPr indent="0">
              <a:lnSpc>
                <a:spcPct val="100000"/>
              </a:lnSpc>
              <a:buNone/>
            </a:pPr>
            <a:r>
              <a:rPr b="1" lang="pt-BR" sz="4000" spc="-1" strike="noStrike">
                <a:solidFill>
                  <a:srgbClr val="454f5b"/>
                </a:solidFill>
                <a:latin typeface="Roboto Condensed"/>
                <a:ea typeface="Roboto Condensed"/>
              </a:rPr>
              <a:t>Dúvidas? </a:t>
            </a:r>
            <a:endParaRPr b="0" lang="pt-BR" sz="4000" spc="-1" strike="noStrike">
              <a:solidFill>
                <a:srgbClr val="000000"/>
              </a:solidFill>
              <a:latin typeface="Arial"/>
            </a:endParaRPr>
          </a:p>
        </p:txBody>
      </p:sp>
      <p:sp>
        <p:nvSpPr>
          <p:cNvPr id="440" name="PlaceHolder 3"/>
          <p:cNvSpPr>
            <a:spLocks noGrp="1"/>
          </p:cNvSpPr>
          <p:nvPr>
            <p:ph/>
          </p:nvPr>
        </p:nvSpPr>
        <p:spPr>
          <a:xfrm>
            <a:off x="2166840" y="4559760"/>
            <a:ext cx="3406320" cy="839880"/>
          </a:xfrm>
          <a:prstGeom prst="rect">
            <a:avLst/>
          </a:prstGeom>
          <a:noFill/>
          <a:ln w="0">
            <a:noFill/>
          </a:ln>
        </p:spPr>
        <p:txBody>
          <a:bodyPr numCol="1" spcCol="0" tIns="91440" bIns="91440" anchor="t">
            <a:noAutofit/>
          </a:bodyPr>
          <a:p>
            <a:pPr indent="0">
              <a:lnSpc>
                <a:spcPct val="100000"/>
              </a:lnSpc>
              <a:buNone/>
            </a:pPr>
            <a:r>
              <a:rPr b="1" lang="pt-BR" sz="2000" spc="-1" strike="noStrike">
                <a:solidFill>
                  <a:srgbClr val="172b4d"/>
                </a:solidFill>
                <a:latin typeface="Roboto Condensed"/>
                <a:ea typeface="Roboto Condensed"/>
              </a:rPr>
              <a:t>mauricio.vidal@fieb.org.br</a:t>
            </a:r>
            <a:endParaRPr b="0" lang="pt-BR" sz="2000" spc="-1" strike="noStrike">
              <a:solidFill>
                <a:srgbClr val="000000"/>
              </a:solidFill>
              <a:latin typeface="Roboto Condensed"/>
            </a:endParaRPr>
          </a:p>
        </p:txBody>
      </p:sp>
      <p:sp>
        <p:nvSpPr>
          <p:cNvPr id="441" name="Shape 334"/>
          <p:cNvSpPr/>
          <p:nvPr/>
        </p:nvSpPr>
        <p:spPr>
          <a:xfrm>
            <a:off x="2336760" y="3748680"/>
            <a:ext cx="1533240" cy="137880"/>
          </a:xfrm>
          <a:prstGeom prst="rect">
            <a:avLst/>
          </a:prstGeom>
          <a:solidFill>
            <a:srgbClr val="454f5b"/>
          </a:solidFill>
          <a:ln w="0">
            <a:noFill/>
          </a:ln>
        </p:spPr>
        <p:style>
          <a:lnRef idx="0"/>
          <a:fillRef idx="0"/>
          <a:effectRef idx="0"/>
          <a:fontRef idx="minor"/>
        </p:style>
        <p:txBody>
          <a:bodyPr tIns="69120" bIns="69120" anchor="ctr">
            <a:noAutofit/>
          </a:bodyPr>
          <a:p>
            <a:pPr>
              <a:lnSpc>
                <a:spcPct val="100000"/>
              </a:lnSpc>
            </a:pPr>
            <a:endParaRPr b="0" lang="pt-BR" sz="1400" spc="-1" strike="noStrike">
              <a:solidFill>
                <a:srgbClr val="454f5b"/>
              </a:solidFill>
              <a:latin typeface="Roboto Condensed"/>
            </a:endParaRPr>
          </a:p>
        </p:txBody>
      </p:sp>
      <p:sp>
        <p:nvSpPr>
          <p:cNvPr id="442" name="Rounded Rectangle 2"/>
          <p:cNvSpPr/>
          <p:nvPr/>
        </p:nvSpPr>
        <p:spPr>
          <a:xfrm>
            <a:off x="1206360" y="5967360"/>
            <a:ext cx="447480" cy="445680"/>
          </a:xfrm>
          <a:custGeom>
            <a:avLst/>
            <a:gdLst>
              <a:gd name="textAreaLeft" fmla="*/ 0 w 447480"/>
              <a:gd name="textAreaRight" fmla="*/ 447840 w 447480"/>
              <a:gd name="textAreaTop" fmla="*/ 0 h 445680"/>
              <a:gd name="textAreaBottom" fmla="*/ 446040 h 445680"/>
            </a:gdLst>
            <a:ahLst/>
            <a:rect l="textAreaLeft" t="textAreaTop" r="textAreaRight" b="textAreaBottom"/>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rgbClr val="000000"/>
              </a:solidFill>
              <a:latin typeface="Roboto Condensed"/>
            </a:endParaRPr>
          </a:p>
        </p:txBody>
      </p:sp>
      <p:sp>
        <p:nvSpPr>
          <p:cNvPr id="443" name="Isosceles Triangle 51"/>
          <p:cNvSpPr/>
          <p:nvPr/>
        </p:nvSpPr>
        <p:spPr>
          <a:xfrm>
            <a:off x="1222200" y="4664160"/>
            <a:ext cx="429840" cy="315720"/>
          </a:xfrm>
          <a:custGeom>
            <a:avLst/>
            <a:gdLst>
              <a:gd name="textAreaLeft" fmla="*/ 0 w 429840"/>
              <a:gd name="textAreaRight" fmla="*/ 430200 w 429840"/>
              <a:gd name="textAreaTop" fmla="*/ 0 h 315720"/>
              <a:gd name="textAreaBottom" fmla="*/ 316080 h 315720"/>
            </a:gdLst>
            <a:ahLst/>
            <a:rect l="textAreaLeft" t="textAreaTop" r="textAreaRight" b="textAreaBottom"/>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chemeClr val="lt1"/>
              </a:solidFill>
              <a:latin typeface="Roboto Condensed"/>
            </a:endParaRPr>
          </a:p>
        </p:txBody>
      </p:sp>
      <p:grpSp>
        <p:nvGrpSpPr>
          <p:cNvPr id="444" name="Google Shape;3684;p59"/>
          <p:cNvGrpSpPr/>
          <p:nvPr/>
        </p:nvGrpSpPr>
        <p:grpSpPr>
          <a:xfrm>
            <a:off x="1220040" y="5261040"/>
            <a:ext cx="446040" cy="392040"/>
            <a:chOff x="1220040" y="5261040"/>
            <a:chExt cx="446040" cy="392040"/>
          </a:xfrm>
        </p:grpSpPr>
        <p:sp>
          <p:nvSpPr>
            <p:cNvPr id="445" name="Google Shape;3685;p59"/>
            <p:cNvSpPr/>
            <p:nvPr/>
          </p:nvSpPr>
          <p:spPr>
            <a:xfrm>
              <a:off x="1430280" y="5470560"/>
              <a:ext cx="25920" cy="25920"/>
            </a:xfrm>
            <a:custGeom>
              <a:avLst/>
              <a:gdLst>
                <a:gd name="textAreaLeft" fmla="*/ 0 w 25920"/>
                <a:gd name="textAreaRight" fmla="*/ 26280 w 25920"/>
                <a:gd name="textAreaTop" fmla="*/ 0 h 25920"/>
                <a:gd name="textAreaBottom" fmla="*/ 26280 h 25920"/>
              </a:gdLst>
              <a:ahLst/>
              <a:rect l="textAreaLeft" t="textAreaTop" r="textAreaRight" b="textAreaBottom"/>
              <a:pathLst>
                <a:path w="1131" h="113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bg1"/>
            </a:solidFill>
            <a:ln w="0">
              <a:noFill/>
            </a:ln>
          </p:spPr>
          <p:style>
            <a:lnRef idx="0"/>
            <a:fillRef idx="0"/>
            <a:effectRef idx="0"/>
            <a:fontRef idx="minor"/>
          </p:style>
          <p:txBody>
            <a:bodyPr tIns="12960" bIns="12960" anchor="ctr">
              <a:noAutofit/>
            </a:bodyPr>
            <a:p>
              <a:pPr>
                <a:lnSpc>
                  <a:spcPct val="100000"/>
                </a:lnSpc>
              </a:pPr>
              <a:endParaRPr b="0" lang="pt-BR" sz="1400" spc="-1" strike="noStrike">
                <a:solidFill>
                  <a:srgbClr val="ffffff"/>
                </a:solidFill>
                <a:latin typeface="Roboto Condensed"/>
                <a:ea typeface="Roboto Condensed"/>
              </a:endParaRPr>
            </a:p>
          </p:txBody>
        </p:sp>
        <p:sp>
          <p:nvSpPr>
            <p:cNvPr id="446" name="Google Shape;3686;p59"/>
            <p:cNvSpPr/>
            <p:nvPr/>
          </p:nvSpPr>
          <p:spPr>
            <a:xfrm>
              <a:off x="1220040" y="5261040"/>
              <a:ext cx="446040" cy="208800"/>
            </a:xfrm>
            <a:custGeom>
              <a:avLst/>
              <a:gdLst>
                <a:gd name="textAreaLeft" fmla="*/ 0 w 446040"/>
                <a:gd name="textAreaRight" fmla="*/ 446400 w 446040"/>
                <a:gd name="textAreaTop" fmla="*/ 0 h 208800"/>
                <a:gd name="textAreaBottom" fmla="*/ 209160 h 208800"/>
              </a:gdLst>
              <a:ahLst/>
              <a:rect l="textAreaLeft" t="textAreaTop" r="textAreaRight" b="textAreaBottom"/>
              <a:pathLst>
                <a:path w="19272" h="9035">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bg1"/>
            </a:solidFill>
            <a:ln w="0">
              <a:noFill/>
            </a:ln>
          </p:spPr>
          <p:style>
            <a:lnRef idx="0"/>
            <a:fillRef idx="0"/>
            <a:effectRef idx="0"/>
            <a:fontRef idx="minor"/>
          </p:style>
          <p:txBody>
            <a:bodyPr tIns="91440" bIns="91440" anchor="ctr">
              <a:noAutofit/>
            </a:bodyPr>
            <a:p>
              <a:pPr>
                <a:lnSpc>
                  <a:spcPct val="100000"/>
                </a:lnSpc>
              </a:pPr>
              <a:endParaRPr b="0" lang="pt-BR" sz="1400" spc="-1" strike="noStrike">
                <a:solidFill>
                  <a:srgbClr val="ffffff"/>
                </a:solidFill>
                <a:latin typeface="Roboto Condensed"/>
                <a:ea typeface="Roboto Condensed"/>
              </a:endParaRPr>
            </a:p>
          </p:txBody>
        </p:sp>
        <p:sp>
          <p:nvSpPr>
            <p:cNvPr id="447" name="Google Shape;3687;p59"/>
            <p:cNvSpPr/>
            <p:nvPr/>
          </p:nvSpPr>
          <p:spPr>
            <a:xfrm>
              <a:off x="1614240" y="5392080"/>
              <a:ext cx="51840" cy="182880"/>
            </a:xfrm>
            <a:custGeom>
              <a:avLst/>
              <a:gdLst>
                <a:gd name="textAreaLeft" fmla="*/ 0 w 51840"/>
                <a:gd name="textAreaRight" fmla="*/ 52200 w 51840"/>
                <a:gd name="textAreaTop" fmla="*/ 0 h 182880"/>
                <a:gd name="textAreaBottom" fmla="*/ 183240 h 182880"/>
              </a:gdLst>
              <a:ahLst/>
              <a:rect l="textAreaLeft" t="textAreaTop" r="textAreaRight" b="textAreaBottom"/>
              <a:pathLst>
                <a:path w="2259" h="7905">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bg1"/>
            </a:solidFill>
            <a:ln w="0">
              <a:noFill/>
            </a:ln>
          </p:spPr>
          <p:style>
            <a:lnRef idx="0"/>
            <a:fillRef idx="0"/>
            <a:effectRef idx="0"/>
            <a:fontRef idx="minor"/>
          </p:style>
          <p:txBody>
            <a:bodyPr tIns="91440" bIns="91440" anchor="ctr">
              <a:noAutofit/>
            </a:bodyPr>
            <a:p>
              <a:pPr>
                <a:lnSpc>
                  <a:spcPct val="100000"/>
                </a:lnSpc>
              </a:pPr>
              <a:endParaRPr b="0" lang="pt-BR" sz="1400" spc="-1" strike="noStrike">
                <a:solidFill>
                  <a:srgbClr val="ffffff"/>
                </a:solidFill>
                <a:latin typeface="Roboto Condensed"/>
                <a:ea typeface="Roboto Condensed"/>
              </a:endParaRPr>
            </a:p>
          </p:txBody>
        </p:sp>
        <p:sp>
          <p:nvSpPr>
            <p:cNvPr id="448" name="Google Shape;3688;p59"/>
            <p:cNvSpPr/>
            <p:nvPr/>
          </p:nvSpPr>
          <p:spPr>
            <a:xfrm>
              <a:off x="1220040" y="5392080"/>
              <a:ext cx="51840" cy="182880"/>
            </a:xfrm>
            <a:custGeom>
              <a:avLst/>
              <a:gdLst>
                <a:gd name="textAreaLeft" fmla="*/ 0 w 51840"/>
                <a:gd name="textAreaRight" fmla="*/ 52200 w 51840"/>
                <a:gd name="textAreaTop" fmla="*/ 0 h 182880"/>
                <a:gd name="textAreaBottom" fmla="*/ 183240 h 182880"/>
              </a:gdLst>
              <a:ahLst/>
              <a:rect l="textAreaLeft" t="textAreaTop" r="textAreaRight" b="textAreaBottom"/>
              <a:pathLst>
                <a:path w="2259" h="7905">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bg1"/>
            </a:solidFill>
            <a:ln w="0">
              <a:noFill/>
            </a:ln>
          </p:spPr>
          <p:style>
            <a:lnRef idx="0"/>
            <a:fillRef idx="0"/>
            <a:effectRef idx="0"/>
            <a:fontRef idx="minor"/>
          </p:style>
          <p:txBody>
            <a:bodyPr tIns="91440" bIns="91440" anchor="ctr">
              <a:noAutofit/>
            </a:bodyPr>
            <a:p>
              <a:pPr>
                <a:lnSpc>
                  <a:spcPct val="100000"/>
                </a:lnSpc>
              </a:pPr>
              <a:endParaRPr b="0" lang="pt-BR" sz="1400" spc="-1" strike="noStrike">
                <a:solidFill>
                  <a:srgbClr val="ffffff"/>
                </a:solidFill>
                <a:latin typeface="Roboto Condensed"/>
                <a:ea typeface="Roboto Condensed"/>
              </a:endParaRPr>
            </a:p>
          </p:txBody>
        </p:sp>
        <p:sp>
          <p:nvSpPr>
            <p:cNvPr id="449" name="Google Shape;3689;p59"/>
            <p:cNvSpPr/>
            <p:nvPr/>
          </p:nvSpPr>
          <p:spPr>
            <a:xfrm>
              <a:off x="1372680" y="5418000"/>
              <a:ext cx="135720" cy="130320"/>
            </a:xfrm>
            <a:custGeom>
              <a:avLst/>
              <a:gdLst>
                <a:gd name="textAreaLeft" fmla="*/ 0 w 135720"/>
                <a:gd name="textAreaRight" fmla="*/ 136080 w 135720"/>
                <a:gd name="textAreaTop" fmla="*/ 0 h 130320"/>
                <a:gd name="textAreaBottom" fmla="*/ 130680 h 130320"/>
              </a:gdLst>
              <a:ahLst/>
              <a:rect l="textAreaLeft" t="textAreaTop" r="textAreaRight" b="textAreaBottom"/>
              <a:pathLst>
                <a:path w="5870" h="5645">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bg1"/>
            </a:solidFill>
            <a:ln w="0">
              <a:noFill/>
            </a:ln>
          </p:spPr>
          <p:style>
            <a:lnRef idx="0"/>
            <a:fillRef idx="0"/>
            <a:effectRef idx="0"/>
            <a:fontRef idx="minor"/>
          </p:style>
          <p:txBody>
            <a:bodyPr tIns="65160" bIns="65160" anchor="ctr">
              <a:noAutofit/>
            </a:bodyPr>
            <a:p>
              <a:pPr>
                <a:lnSpc>
                  <a:spcPct val="100000"/>
                </a:lnSpc>
              </a:pPr>
              <a:endParaRPr b="0" lang="pt-BR" sz="1400" spc="-1" strike="noStrike">
                <a:solidFill>
                  <a:srgbClr val="ffffff"/>
                </a:solidFill>
                <a:latin typeface="Roboto Condensed"/>
                <a:ea typeface="Roboto Condensed"/>
              </a:endParaRPr>
            </a:p>
          </p:txBody>
        </p:sp>
        <p:sp>
          <p:nvSpPr>
            <p:cNvPr id="450" name="Google Shape;3690;p59"/>
            <p:cNvSpPr/>
            <p:nvPr/>
          </p:nvSpPr>
          <p:spPr>
            <a:xfrm>
              <a:off x="1220040" y="5496480"/>
              <a:ext cx="446040" cy="156600"/>
            </a:xfrm>
            <a:custGeom>
              <a:avLst/>
              <a:gdLst>
                <a:gd name="textAreaLeft" fmla="*/ 0 w 446040"/>
                <a:gd name="textAreaRight" fmla="*/ 446400 w 446040"/>
                <a:gd name="textAreaTop" fmla="*/ 0 h 156600"/>
                <a:gd name="textAreaBottom" fmla="*/ 156960 h 156600"/>
              </a:gdLst>
              <a:ahLst/>
              <a:rect l="textAreaLeft" t="textAreaTop" r="textAreaRight" b="textAreaBottom"/>
              <a:pathLst>
                <a:path w="19272" h="6777">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bg1"/>
            </a:solidFill>
            <a:ln w="0">
              <a:noFill/>
            </a:ln>
          </p:spPr>
          <p:style>
            <a:lnRef idx="0"/>
            <a:fillRef idx="0"/>
            <a:effectRef idx="0"/>
            <a:fontRef idx="minor"/>
          </p:style>
          <p:txBody>
            <a:bodyPr tIns="78480" bIns="78480" anchor="ctr">
              <a:noAutofit/>
            </a:bodyPr>
            <a:p>
              <a:pPr>
                <a:lnSpc>
                  <a:spcPct val="100000"/>
                </a:lnSpc>
              </a:pPr>
              <a:endParaRPr b="0" lang="pt-BR" sz="1400" spc="-1" strike="noStrike">
                <a:solidFill>
                  <a:srgbClr val="ffffff"/>
                </a:solidFill>
                <a:latin typeface="Roboto Condensed"/>
                <a:ea typeface="Roboto Condensed"/>
              </a:endParaRPr>
            </a:p>
          </p:txBody>
        </p:sp>
      </p:grpSp>
      <p:sp>
        <p:nvSpPr>
          <p:cNvPr id="451" name="Shape 333"/>
          <p:cNvSpPr/>
          <p:nvPr/>
        </p:nvSpPr>
        <p:spPr>
          <a:xfrm>
            <a:off x="2225520" y="5308560"/>
            <a:ext cx="3406320" cy="380520"/>
          </a:xfrm>
          <a:prstGeom prst="rect">
            <a:avLst/>
          </a:prstGeom>
          <a:noFill/>
          <a:ln w="0">
            <a:noFill/>
          </a:ln>
        </p:spPr>
        <p:style>
          <a:lnRef idx="0"/>
          <a:fillRef idx="0"/>
          <a:effectRef idx="0"/>
          <a:fontRef idx="minor"/>
        </p:style>
        <p:txBody>
          <a:bodyPr tIns="91440" bIns="91440" anchor="t">
            <a:noAutofit/>
          </a:bodyPr>
          <a:p>
            <a:pPr>
              <a:lnSpc>
                <a:spcPct val="100000"/>
              </a:lnSpc>
            </a:pPr>
            <a:r>
              <a:rPr b="1" lang="pt-BR" sz="2000" spc="-1" strike="noStrike">
                <a:solidFill>
                  <a:srgbClr val="172b4d"/>
                </a:solidFill>
                <a:latin typeface="Roboto Condensed"/>
                <a:ea typeface="Roboto Condensed"/>
              </a:rPr>
              <a:t>@felzemburgh</a:t>
            </a:r>
            <a:endParaRPr b="0" lang="pt-BR" sz="2000" spc="-1" strike="noStrike">
              <a:solidFill>
                <a:srgbClr val="000000"/>
              </a:solidFill>
              <a:latin typeface="Arial"/>
            </a:endParaRPr>
          </a:p>
        </p:txBody>
      </p:sp>
      <p:sp>
        <p:nvSpPr>
          <p:cNvPr id="452" name="Shape 333"/>
          <p:cNvSpPr/>
          <p:nvPr/>
        </p:nvSpPr>
        <p:spPr>
          <a:xfrm>
            <a:off x="2168640" y="5967360"/>
            <a:ext cx="3404880" cy="380520"/>
          </a:xfrm>
          <a:prstGeom prst="rect">
            <a:avLst/>
          </a:prstGeom>
          <a:noFill/>
          <a:ln w="0">
            <a:noFill/>
          </a:ln>
        </p:spPr>
        <p:style>
          <a:lnRef idx="0"/>
          <a:fillRef idx="0"/>
          <a:effectRef idx="0"/>
          <a:fontRef idx="minor"/>
        </p:style>
        <p:txBody>
          <a:bodyPr tIns="91440" bIns="91440" anchor="t">
            <a:noAutofit/>
          </a:bodyPr>
          <a:p>
            <a:pPr>
              <a:lnSpc>
                <a:spcPct val="100000"/>
              </a:lnSpc>
            </a:pPr>
            <a:r>
              <a:rPr b="1" lang="pt-BR" sz="2000" spc="-1" strike="noStrike">
                <a:solidFill>
                  <a:srgbClr val="172b4d"/>
                </a:solidFill>
                <a:latin typeface="Roboto Condensed"/>
                <a:ea typeface="Roboto Condensed"/>
              </a:rPr>
              <a:t>@felzemburgh</a:t>
            </a:r>
            <a:endParaRPr b="0" lang="pt-B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 Box 3"/>
          <p:cNvSpPr/>
          <p:nvPr/>
        </p:nvSpPr>
        <p:spPr>
          <a:xfrm>
            <a:off x="973296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B6EB7337-1ED7-4C12-B1EA-E6CE626B1364}"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52" name="PlaceHolder 1"/>
          <p:cNvSpPr>
            <a:spLocks noGrp="1"/>
          </p:cNvSpPr>
          <p:nvPr>
            <p:ph/>
          </p:nvPr>
        </p:nvSpPr>
        <p:spPr>
          <a:xfrm>
            <a:off x="1127160" y="2781360"/>
            <a:ext cx="10715400" cy="2558520"/>
          </a:xfrm>
          <a:prstGeom prst="rect">
            <a:avLst/>
          </a:prstGeom>
          <a:noFill/>
          <a:ln w="0">
            <a:noFill/>
          </a:ln>
        </p:spPr>
        <p:txBody>
          <a:bodyPr numCol="1" spcCol="0" tIns="91440" bIns="91440" anchor="t">
            <a:noAutofit/>
          </a:bodyPr>
          <a:p>
            <a:pPr indent="0" algn="just">
              <a:lnSpc>
                <a:spcPct val="100000"/>
              </a:lnSpc>
              <a:buNone/>
            </a:pPr>
            <a:r>
              <a:rPr b="1" lang="pt-BR" sz="3200" spc="-1" strike="noStrike">
                <a:solidFill>
                  <a:srgbClr val="000000"/>
                </a:solidFill>
                <a:latin typeface="Roboto Condensed"/>
                <a:ea typeface="Roboto Condensed"/>
              </a:rPr>
              <a:t>Cartografia</a:t>
            </a:r>
            <a:endParaRPr b="0" lang="pt-BR" sz="3200" spc="-1" strike="noStrike">
              <a:solidFill>
                <a:srgbClr val="000000"/>
              </a:solidFill>
              <a:latin typeface="Roboto Condensed"/>
            </a:endParaRPr>
          </a:p>
          <a:p>
            <a:pPr indent="0" algn="just">
              <a:lnSpc>
                <a:spcPct val="100000"/>
              </a:lnSpc>
              <a:buNone/>
            </a:pPr>
            <a:endParaRPr b="0" lang="pt-BR" sz="2800" spc="-1" strike="noStrike">
              <a:solidFill>
                <a:srgbClr val="000000"/>
              </a:solidFill>
              <a:latin typeface="Roboto Condensed"/>
            </a:endParaRPr>
          </a:p>
          <a:p>
            <a:pPr indent="0" algn="just">
              <a:lnSpc>
                <a:spcPct val="100000"/>
              </a:lnSpc>
              <a:buNone/>
            </a:pPr>
            <a:r>
              <a:rPr b="0" lang="pt-BR" sz="2800" spc="-1" strike="noStrike">
                <a:solidFill>
                  <a:srgbClr val="0d0d0d"/>
                </a:solidFill>
                <a:latin typeface="Roboto Condensed"/>
                <a:ea typeface="Roboto Condensed"/>
              </a:rPr>
              <a:t>Trata-se da representação gráfica da superfície do globo terrestre, a partir de dados coletados por meio técnicas e tecnologias da </a:t>
            </a:r>
            <a:r>
              <a:rPr b="1" lang="pt-BR" sz="2800" spc="-1" strike="noStrike">
                <a:solidFill>
                  <a:srgbClr val="0d0d0d"/>
                </a:solidFill>
                <a:latin typeface="Roboto Condensed"/>
                <a:ea typeface="Roboto Condensed"/>
              </a:rPr>
              <a:t>Geodésia</a:t>
            </a:r>
            <a:r>
              <a:rPr b="0" lang="pt-BR" sz="2800" spc="-1" strike="noStrike">
                <a:solidFill>
                  <a:srgbClr val="0d0d0d"/>
                </a:solidFill>
                <a:latin typeface="Roboto Condensed"/>
                <a:ea typeface="Roboto Condensed"/>
              </a:rPr>
              <a:t> e da </a:t>
            </a:r>
            <a:r>
              <a:rPr b="1" lang="pt-BR" sz="2800" spc="-1" strike="noStrike">
                <a:solidFill>
                  <a:srgbClr val="0d0d0d"/>
                </a:solidFill>
                <a:latin typeface="Roboto Condensed"/>
                <a:ea typeface="Roboto Condensed"/>
              </a:rPr>
              <a:t>Topografia</a:t>
            </a:r>
            <a:r>
              <a:rPr b="0" lang="pt-BR" sz="2800" spc="-1" strike="noStrike">
                <a:solidFill>
                  <a:srgbClr val="0d0d0d"/>
                </a:solidFill>
                <a:latin typeface="Roboto Condensed"/>
                <a:ea typeface="Roboto Condensed"/>
              </a:rPr>
              <a:t>.</a:t>
            </a:r>
            <a:endParaRPr b="0" lang="pt-BR" sz="2800" spc="-1" strike="noStrike">
              <a:solidFill>
                <a:srgbClr val="000000"/>
              </a:solidFill>
              <a:latin typeface="Roboto Condensed"/>
            </a:endParaRPr>
          </a:p>
          <a:p>
            <a:pPr indent="0" algn="just">
              <a:lnSpc>
                <a:spcPct val="100000"/>
              </a:lnSpc>
              <a:buNone/>
            </a:pPr>
            <a:endParaRPr b="0" lang="pt-BR" sz="2800" spc="-1" strike="noStrike">
              <a:solidFill>
                <a:srgbClr val="000000"/>
              </a:solidFill>
              <a:latin typeface="Roboto Condensed"/>
            </a:endParaRPr>
          </a:p>
          <a:p>
            <a:pPr indent="0">
              <a:lnSpc>
                <a:spcPct val="100000"/>
              </a:lnSpc>
              <a:buNone/>
            </a:pPr>
            <a:endParaRPr b="0" lang="pt-BR" sz="2800" spc="-1" strike="noStrike">
              <a:solidFill>
                <a:srgbClr val="000000"/>
              </a:solidFill>
              <a:latin typeface="Roboto Condensed"/>
            </a:endParaRPr>
          </a:p>
        </p:txBody>
      </p:sp>
      <p:sp>
        <p:nvSpPr>
          <p:cNvPr id="253"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1C243249-E079-4E77-8151-8AB37CAA1CA6}"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55" name="PlaceHolder 1"/>
          <p:cNvSpPr>
            <a:spLocks noGrp="1"/>
          </p:cNvSpPr>
          <p:nvPr>
            <p:ph/>
          </p:nvPr>
        </p:nvSpPr>
        <p:spPr>
          <a:xfrm>
            <a:off x="1055520" y="1946160"/>
            <a:ext cx="10347120" cy="3752640"/>
          </a:xfrm>
          <a:prstGeom prst="rect">
            <a:avLst/>
          </a:prstGeom>
          <a:noFill/>
          <a:ln w="0">
            <a:noFill/>
          </a:ln>
        </p:spPr>
        <p:txBody>
          <a:bodyPr numCol="1" spcCol="0" tIns="91440" bIns="91440" anchor="t">
            <a:noAutofit/>
          </a:bodyPr>
          <a:p>
            <a:pPr indent="0" algn="just">
              <a:lnSpc>
                <a:spcPct val="100000"/>
              </a:lnSpc>
              <a:buNone/>
            </a:pPr>
            <a:r>
              <a:rPr b="1" lang="pt-BR" sz="3600" spc="-1" strike="noStrike">
                <a:solidFill>
                  <a:srgbClr val="000000"/>
                </a:solidFill>
                <a:latin typeface="Roboto Condensed"/>
                <a:ea typeface="Roboto Condensed"/>
              </a:rPr>
              <a:t>Geodésia</a:t>
            </a:r>
            <a:endParaRPr b="0" lang="pt-BR" sz="3600" spc="-1" strike="noStrike">
              <a:solidFill>
                <a:srgbClr val="000000"/>
              </a:solidFill>
              <a:latin typeface="Roboto Condensed"/>
            </a:endParaRPr>
          </a:p>
          <a:p>
            <a:pPr indent="0" algn="just">
              <a:lnSpc>
                <a:spcPct val="100000"/>
              </a:lnSpc>
              <a:buNone/>
            </a:pPr>
            <a:endParaRPr b="0" lang="pt-BR" sz="2000" spc="-1" strike="noStrike">
              <a:solidFill>
                <a:srgbClr val="000000"/>
              </a:solidFill>
              <a:latin typeface="Roboto Condensed"/>
            </a:endParaRPr>
          </a:p>
          <a:p>
            <a:pPr indent="0" algn="just">
              <a:lnSpc>
                <a:spcPct val="100000"/>
              </a:lnSpc>
              <a:buNone/>
            </a:pPr>
            <a:r>
              <a:rPr b="0" lang="pt-BR" sz="2000" spc="-1" strike="noStrike">
                <a:solidFill>
                  <a:srgbClr val="000000"/>
                </a:solidFill>
                <a:latin typeface="Roboto Condensed"/>
                <a:ea typeface="Roboto Condensed"/>
              </a:rPr>
              <a:t>A </a:t>
            </a:r>
            <a:r>
              <a:rPr b="0" i="1" lang="pt-BR" sz="2000" spc="-1" strike="noStrike">
                <a:solidFill>
                  <a:srgbClr val="000000"/>
                </a:solidFill>
                <a:latin typeface="Roboto Condensed"/>
                <a:ea typeface="Roboto Condensed"/>
              </a:rPr>
              <a:t>Geodésia</a:t>
            </a:r>
            <a:r>
              <a:rPr b="0" lang="pt-BR" sz="2000" spc="-1" strike="noStrike">
                <a:solidFill>
                  <a:srgbClr val="000000"/>
                </a:solidFill>
                <a:latin typeface="Roboto Condensed"/>
                <a:ea typeface="Roboto Condensed"/>
              </a:rPr>
              <a:t> estuda as formas, dimensões e campo de gravidade da terra. Caracteriza-se por </a:t>
            </a:r>
            <a:r>
              <a:rPr b="1" lang="pt-BR" sz="2000" spc="-1" strike="noStrike">
                <a:solidFill>
                  <a:srgbClr val="000000"/>
                </a:solidFill>
                <a:latin typeface="Roboto Condensed"/>
                <a:ea typeface="Roboto Condensed"/>
              </a:rPr>
              <a:t>levar em consideração a sua esfericidade, ou seja, a curvatura da superfície terrestre. </a:t>
            </a:r>
            <a:r>
              <a:rPr b="0" lang="pt-BR" sz="2000" spc="-1" strike="noStrike">
                <a:solidFill>
                  <a:srgbClr val="000000"/>
                </a:solidFill>
                <a:latin typeface="Roboto Condensed"/>
                <a:ea typeface="Roboto Condensed"/>
              </a:rPr>
              <a:t> </a:t>
            </a:r>
            <a:endParaRPr b="0" lang="pt-BR" sz="2000" spc="-1" strike="noStrike">
              <a:solidFill>
                <a:srgbClr val="000000"/>
              </a:solidFill>
              <a:latin typeface="Roboto Condensed"/>
            </a:endParaRPr>
          </a:p>
          <a:p>
            <a:pPr indent="0" algn="just">
              <a:lnSpc>
                <a:spcPct val="100000"/>
              </a:lnSpc>
              <a:buNone/>
            </a:pPr>
            <a:endParaRPr b="0" lang="pt-BR" sz="2000" spc="-1" strike="noStrike">
              <a:solidFill>
                <a:srgbClr val="000000"/>
              </a:solidFill>
              <a:latin typeface="Roboto Condensed"/>
            </a:endParaRPr>
          </a:p>
          <a:p>
            <a:pPr indent="0" algn="just">
              <a:lnSpc>
                <a:spcPct val="100000"/>
              </a:lnSpc>
              <a:buNone/>
            </a:pPr>
            <a:r>
              <a:rPr b="0" lang="pt-BR" sz="2000" spc="-1" strike="noStrike">
                <a:solidFill>
                  <a:srgbClr val="000000"/>
                </a:solidFill>
                <a:latin typeface="Roboto Condensed"/>
                <a:ea typeface="Roboto Condensed"/>
              </a:rPr>
              <a:t> </a:t>
            </a:r>
            <a:r>
              <a:rPr b="0" i="1" lang="pt-BR" sz="2000" spc="-1" strike="noStrike">
                <a:solidFill>
                  <a:srgbClr val="000000"/>
                </a:solidFill>
                <a:latin typeface="Roboto Condensed"/>
                <a:ea typeface="Roboto Condensed"/>
              </a:rPr>
              <a:t>- Geodésia Superior</a:t>
            </a:r>
            <a:r>
              <a:rPr b="0" lang="pt-BR" sz="2000" spc="-1" strike="noStrike">
                <a:solidFill>
                  <a:srgbClr val="000000"/>
                </a:solidFill>
                <a:latin typeface="Roboto Condensed"/>
                <a:ea typeface="Roboto Condensed"/>
              </a:rPr>
              <a:t>. </a:t>
            </a:r>
            <a:r>
              <a:rPr b="1" lang="pt-BR" sz="2000" spc="-1" strike="noStrike">
                <a:solidFill>
                  <a:srgbClr val="000000"/>
                </a:solidFill>
                <a:latin typeface="Roboto Condensed"/>
                <a:ea typeface="Roboto Condensed"/>
              </a:rPr>
              <a:t>Estuda forma e dimensões da terra</a:t>
            </a:r>
            <a:r>
              <a:rPr b="0" lang="pt-BR" sz="2000" spc="-1" strike="noStrike">
                <a:solidFill>
                  <a:srgbClr val="000000"/>
                </a:solidFill>
                <a:latin typeface="Roboto Condensed"/>
                <a:ea typeface="Roboto Condensed"/>
              </a:rPr>
              <a:t>, os campos gravitacionais e fenômenos como o deslocamento dos continentes. </a:t>
            </a:r>
            <a:endParaRPr b="0" lang="pt-BR" sz="2000" spc="-1" strike="noStrike">
              <a:solidFill>
                <a:srgbClr val="000000"/>
              </a:solidFill>
              <a:latin typeface="Roboto Condensed"/>
            </a:endParaRPr>
          </a:p>
          <a:p>
            <a:pPr indent="0" algn="just">
              <a:lnSpc>
                <a:spcPct val="100000"/>
              </a:lnSpc>
              <a:buNone/>
            </a:pPr>
            <a:endParaRPr b="0" lang="pt-BR" sz="2000" spc="-1" strike="noStrike">
              <a:solidFill>
                <a:srgbClr val="000000"/>
              </a:solidFill>
              <a:latin typeface="Roboto Condensed"/>
            </a:endParaRPr>
          </a:p>
          <a:p>
            <a:pPr indent="0" algn="just">
              <a:lnSpc>
                <a:spcPct val="100000"/>
              </a:lnSpc>
              <a:buNone/>
            </a:pPr>
            <a:r>
              <a:rPr b="0" lang="pt-BR" sz="2000" spc="-1" strike="noStrike">
                <a:solidFill>
                  <a:srgbClr val="000000"/>
                </a:solidFill>
                <a:latin typeface="Roboto Condensed"/>
                <a:ea typeface="Roboto Condensed"/>
              </a:rPr>
              <a:t> </a:t>
            </a:r>
            <a:r>
              <a:rPr b="0" lang="pt-BR" sz="2000" spc="-1" strike="noStrike">
                <a:solidFill>
                  <a:srgbClr val="000000"/>
                </a:solidFill>
                <a:latin typeface="Roboto Condensed"/>
                <a:ea typeface="Roboto Condensed"/>
              </a:rPr>
              <a:t>- </a:t>
            </a:r>
            <a:r>
              <a:rPr b="0" i="1" lang="pt-BR" sz="2000" spc="-1" strike="noStrike">
                <a:solidFill>
                  <a:srgbClr val="000000"/>
                </a:solidFill>
                <a:latin typeface="Roboto Condensed"/>
                <a:ea typeface="Roboto Condensed"/>
              </a:rPr>
              <a:t>Geodésia Aplicada ou Elementar</a:t>
            </a:r>
            <a:r>
              <a:rPr b="0" lang="pt-BR" sz="2000" spc="-1" strike="noStrike">
                <a:solidFill>
                  <a:srgbClr val="000000"/>
                </a:solidFill>
                <a:latin typeface="Roboto Condensed"/>
                <a:ea typeface="Roboto Condensed"/>
              </a:rPr>
              <a:t>: </a:t>
            </a:r>
            <a:r>
              <a:rPr b="1" lang="pt-BR" sz="2000" spc="-1" strike="noStrike">
                <a:solidFill>
                  <a:srgbClr val="000000"/>
                </a:solidFill>
                <a:latin typeface="Roboto Condensed"/>
                <a:ea typeface="Roboto Condensed"/>
              </a:rPr>
              <a:t>Determinação precisa de pontos na superfície terrestre</a:t>
            </a:r>
            <a:r>
              <a:rPr b="0" lang="pt-BR" sz="2000" spc="-1" strike="noStrike">
                <a:solidFill>
                  <a:srgbClr val="000000"/>
                </a:solidFill>
                <a:latin typeface="Roboto Condensed"/>
                <a:ea typeface="Roboto Condensed"/>
              </a:rPr>
              <a:t>. Fornece à Topografia a rede de pontos na qual se baseiam os levantamentos.</a:t>
            </a:r>
            <a:endParaRPr b="0" lang="pt-BR" sz="2000" spc="-1" strike="noStrike">
              <a:solidFill>
                <a:srgbClr val="000000"/>
              </a:solidFill>
              <a:latin typeface="Roboto Condensed"/>
            </a:endParaRPr>
          </a:p>
          <a:p>
            <a:pPr indent="0">
              <a:lnSpc>
                <a:spcPct val="100000"/>
              </a:lnSpc>
              <a:buNone/>
            </a:pPr>
            <a:endParaRPr b="0" lang="pt-BR" sz="2000" spc="-1" strike="noStrike">
              <a:solidFill>
                <a:srgbClr val="000000"/>
              </a:solidFill>
              <a:latin typeface="Roboto Condensed"/>
            </a:endParaRPr>
          </a:p>
        </p:txBody>
      </p:sp>
      <p:sp>
        <p:nvSpPr>
          <p:cNvPr id="256"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 Box 3"/>
          <p:cNvSpPr/>
          <p:nvPr/>
        </p:nvSpPr>
        <p:spPr>
          <a:xfrm>
            <a:off x="9767880" y="640404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DB7A7B43-A6C4-457E-BF2E-72D290640648}"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58" name="PlaceHolder 1"/>
          <p:cNvSpPr>
            <a:spLocks noGrp="1"/>
          </p:cNvSpPr>
          <p:nvPr>
            <p:ph/>
          </p:nvPr>
        </p:nvSpPr>
        <p:spPr>
          <a:xfrm>
            <a:off x="922320" y="1908000"/>
            <a:ext cx="10693080" cy="658440"/>
          </a:xfrm>
          <a:prstGeom prst="rect">
            <a:avLst/>
          </a:prstGeom>
          <a:noFill/>
          <a:ln w="0">
            <a:noFill/>
          </a:ln>
        </p:spPr>
        <p:txBody>
          <a:bodyPr numCol="1" spcCol="0" tIns="91440" bIns="91440" anchor="t">
            <a:noAutofit/>
          </a:bodyPr>
          <a:p>
            <a:pPr indent="0" algn="just">
              <a:lnSpc>
                <a:spcPct val="100000"/>
              </a:lnSpc>
              <a:buNone/>
            </a:pPr>
            <a:r>
              <a:rPr b="1" lang="pt-BR" sz="2800" spc="-1" strike="noStrike">
                <a:solidFill>
                  <a:srgbClr val="000000"/>
                </a:solidFill>
                <a:latin typeface="Roboto Condensed"/>
                <a:ea typeface="Roboto Condensed"/>
              </a:rPr>
              <a:t>Geodésia Superior</a:t>
            </a:r>
            <a:endParaRPr b="0" lang="pt-BR" sz="2800" spc="-1" strike="noStrike">
              <a:solidFill>
                <a:srgbClr val="000000"/>
              </a:solidFill>
              <a:latin typeface="Roboto Condensed"/>
            </a:endParaRPr>
          </a:p>
          <a:p>
            <a:pPr indent="0" algn="just">
              <a:lnSpc>
                <a:spcPct val="100000"/>
              </a:lnSpc>
              <a:buNone/>
            </a:pPr>
            <a:endParaRPr b="0" lang="pt-BR" sz="1600" spc="-1" strike="noStrike">
              <a:solidFill>
                <a:srgbClr val="000000"/>
              </a:solidFill>
              <a:latin typeface="Roboto Condensed"/>
            </a:endParaRPr>
          </a:p>
          <a:p>
            <a:pPr indent="0">
              <a:lnSpc>
                <a:spcPct val="100000"/>
              </a:lnSpc>
              <a:buNone/>
            </a:pPr>
            <a:endParaRPr b="0" lang="pt-BR" sz="1600" spc="-1" strike="noStrike">
              <a:solidFill>
                <a:srgbClr val="000000"/>
              </a:solidFill>
              <a:latin typeface="Roboto Condensed"/>
            </a:endParaRPr>
          </a:p>
        </p:txBody>
      </p:sp>
      <p:sp>
        <p:nvSpPr>
          <p:cNvPr id="259"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sp>
        <p:nvSpPr>
          <p:cNvPr id="260" name="CaixaDeTexto 13"/>
          <p:cNvSpPr/>
          <p:nvPr/>
        </p:nvSpPr>
        <p:spPr>
          <a:xfrm>
            <a:off x="479520" y="6343560"/>
            <a:ext cx="609732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100" spc="-1" strike="noStrike">
                <a:solidFill>
                  <a:srgbClr val="000000"/>
                </a:solidFill>
                <a:latin typeface="Roboto Condensed"/>
              </a:rPr>
              <a:t>https://cref.if.ufrgs.br/?contact-pergunta=o-formato-da-terra</a:t>
            </a:r>
            <a:endParaRPr b="0" lang="pt-BR" sz="1100" spc="-1" strike="noStrike">
              <a:solidFill>
                <a:srgbClr val="000000"/>
              </a:solidFill>
              <a:latin typeface="Arial"/>
            </a:endParaRPr>
          </a:p>
        </p:txBody>
      </p:sp>
      <p:sp>
        <p:nvSpPr>
          <p:cNvPr id="261" name="CaixaDeTexto 15"/>
          <p:cNvSpPr/>
          <p:nvPr/>
        </p:nvSpPr>
        <p:spPr>
          <a:xfrm>
            <a:off x="6297480" y="2562120"/>
            <a:ext cx="4971600" cy="37123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pt-BR" sz="2000" spc="-1" strike="noStrike">
                <a:solidFill>
                  <a:srgbClr val="000000"/>
                </a:solidFill>
                <a:latin typeface="Roboto Condensed"/>
              </a:rPr>
              <a:t>Trata da determinação de modelos matemáticos para expressar os fenômenos relacionados à forma e à superfície da terra</a:t>
            </a:r>
            <a:r>
              <a:rPr b="0" lang="pt-BR" sz="1600" spc="-1" strike="noStrike">
                <a:solidFill>
                  <a:srgbClr val="000000"/>
                </a:solidFill>
                <a:latin typeface="Roboto Condensed"/>
              </a:rPr>
              <a:t>.</a:t>
            </a: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r>
              <a:rPr b="0" lang="pt-BR" sz="1600" spc="-1" strike="noStrike">
                <a:solidFill>
                  <a:srgbClr val="000000"/>
                </a:solidFill>
                <a:latin typeface="Roboto Condensed"/>
              </a:rPr>
              <a:t>A geodésia superior estuda questões como a </a:t>
            </a:r>
            <a:r>
              <a:rPr b="1" lang="pt-BR" sz="1800" spc="-1" strike="noStrike">
                <a:solidFill>
                  <a:srgbClr val="000000"/>
                </a:solidFill>
                <a:latin typeface="Roboto Condensed"/>
              </a:rPr>
              <a:t>variação do campo gravitacional.</a:t>
            </a:r>
            <a:r>
              <a:rPr b="0" lang="pt-BR" sz="1600" spc="-1" strike="noStrike">
                <a:solidFill>
                  <a:srgbClr val="000000"/>
                </a:solidFill>
                <a:latin typeface="Roboto Condensed"/>
              </a:rPr>
              <a:t> A imagem ao lado representa as variações na intensidade da aceleração da gravidade no globo.</a:t>
            </a: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r>
              <a:rPr b="0" lang="pt-BR" sz="1600" spc="-1" strike="noStrike">
                <a:solidFill>
                  <a:srgbClr val="000000"/>
                </a:solidFill>
                <a:latin typeface="Roboto Condensed"/>
              </a:rPr>
              <a:t>A </a:t>
            </a:r>
            <a:r>
              <a:rPr b="1" lang="pt-BR" sz="1600" spc="-1" strike="noStrike">
                <a:solidFill>
                  <a:srgbClr val="000000"/>
                </a:solidFill>
                <a:latin typeface="Roboto Condensed"/>
              </a:rPr>
              <a:t>variação das marés</a:t>
            </a:r>
            <a:r>
              <a:rPr b="0" lang="pt-BR" sz="1600" spc="-1" strike="noStrike">
                <a:solidFill>
                  <a:srgbClr val="000000"/>
                </a:solidFill>
                <a:latin typeface="Roboto Condensed"/>
              </a:rPr>
              <a:t>, </a:t>
            </a:r>
            <a:r>
              <a:rPr b="1" lang="pt-BR" sz="1600" spc="-1" strike="noStrike">
                <a:solidFill>
                  <a:srgbClr val="000000"/>
                </a:solidFill>
                <a:latin typeface="Roboto Condensed"/>
              </a:rPr>
              <a:t>movimentos continentais </a:t>
            </a:r>
            <a:r>
              <a:rPr b="0" lang="pt-BR" sz="1600" spc="-1" strike="noStrike">
                <a:solidFill>
                  <a:srgbClr val="000000"/>
                </a:solidFill>
                <a:latin typeface="Roboto Condensed"/>
              </a:rPr>
              <a:t>e outros fenômenos são descritos matematicamente pela geodésia superior.</a:t>
            </a: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p:txBody>
      </p:sp>
      <p:pic>
        <p:nvPicPr>
          <p:cNvPr id="262" name="Picture 11" descr=""/>
          <p:cNvPicPr/>
          <p:nvPr/>
        </p:nvPicPr>
        <p:blipFill>
          <a:blip r:embed="rId1"/>
          <a:stretch/>
        </p:blipFill>
        <p:spPr>
          <a:xfrm>
            <a:off x="981000" y="2763720"/>
            <a:ext cx="4960440" cy="30538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 Box 3"/>
          <p:cNvSpPr/>
          <p:nvPr/>
        </p:nvSpPr>
        <p:spPr>
          <a:xfrm>
            <a:off x="9767880" y="640404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E2B239C6-A916-4DAF-A4CF-7B4B034F8D11}"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64" name="PlaceHolder 1"/>
          <p:cNvSpPr>
            <a:spLocks noGrp="1"/>
          </p:cNvSpPr>
          <p:nvPr>
            <p:ph/>
          </p:nvPr>
        </p:nvSpPr>
        <p:spPr>
          <a:xfrm>
            <a:off x="922320" y="1908000"/>
            <a:ext cx="10693080" cy="658440"/>
          </a:xfrm>
          <a:prstGeom prst="rect">
            <a:avLst/>
          </a:prstGeom>
          <a:noFill/>
          <a:ln w="0">
            <a:noFill/>
          </a:ln>
        </p:spPr>
        <p:txBody>
          <a:bodyPr numCol="1" spcCol="0" tIns="91440" bIns="91440" anchor="t">
            <a:noAutofit/>
          </a:bodyPr>
          <a:p>
            <a:pPr indent="0" algn="just">
              <a:lnSpc>
                <a:spcPct val="100000"/>
              </a:lnSpc>
              <a:buNone/>
            </a:pPr>
            <a:r>
              <a:rPr b="1" lang="pt-BR" sz="2800" spc="-1" strike="noStrike">
                <a:solidFill>
                  <a:srgbClr val="000000"/>
                </a:solidFill>
                <a:latin typeface="Roboto Condensed"/>
                <a:ea typeface="Roboto Condensed"/>
              </a:rPr>
              <a:t>Geodésia Superior</a:t>
            </a:r>
            <a:endParaRPr b="0" lang="pt-BR" sz="2800" spc="-1" strike="noStrike">
              <a:solidFill>
                <a:srgbClr val="000000"/>
              </a:solidFill>
              <a:latin typeface="Roboto Condensed"/>
            </a:endParaRPr>
          </a:p>
          <a:p>
            <a:pPr indent="0" algn="just">
              <a:lnSpc>
                <a:spcPct val="100000"/>
              </a:lnSpc>
              <a:buNone/>
            </a:pPr>
            <a:endParaRPr b="0" lang="pt-BR" sz="1600" spc="-1" strike="noStrike">
              <a:solidFill>
                <a:srgbClr val="000000"/>
              </a:solidFill>
              <a:latin typeface="Roboto Condensed"/>
            </a:endParaRPr>
          </a:p>
          <a:p>
            <a:pPr indent="0">
              <a:lnSpc>
                <a:spcPct val="100000"/>
              </a:lnSpc>
              <a:buNone/>
            </a:pPr>
            <a:endParaRPr b="0" lang="pt-BR" sz="1600" spc="-1" strike="noStrike">
              <a:solidFill>
                <a:srgbClr val="000000"/>
              </a:solidFill>
              <a:latin typeface="Roboto Condensed"/>
            </a:endParaRPr>
          </a:p>
        </p:txBody>
      </p:sp>
      <p:sp>
        <p:nvSpPr>
          <p:cNvPr id="265"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pic>
        <p:nvPicPr>
          <p:cNvPr id="266" name="Picture 8" descr="Una Tierra no tan esférica | Geology, Systems biology, Earth"/>
          <p:cNvPicPr/>
          <p:nvPr/>
        </p:nvPicPr>
        <p:blipFill>
          <a:blip r:embed="rId1"/>
          <a:stretch/>
        </p:blipFill>
        <p:spPr>
          <a:xfrm>
            <a:off x="1558800" y="2766960"/>
            <a:ext cx="3603240" cy="3049200"/>
          </a:xfrm>
          <a:prstGeom prst="rect">
            <a:avLst/>
          </a:prstGeom>
          <a:ln w="0">
            <a:noFill/>
          </a:ln>
        </p:spPr>
      </p:pic>
      <p:sp>
        <p:nvSpPr>
          <p:cNvPr id="267" name="CaixaDeTexto 13"/>
          <p:cNvSpPr/>
          <p:nvPr/>
        </p:nvSpPr>
        <p:spPr>
          <a:xfrm>
            <a:off x="2639880" y="6353280"/>
            <a:ext cx="609732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rgbClr val="000000"/>
                </a:solidFill>
                <a:latin typeface="Roboto Condensed"/>
              </a:rPr>
              <a:t>http://www.albireotopografia.es/topografia-basica-iii-la-forma-de-la-tierra/</a:t>
            </a:r>
            <a:endParaRPr b="0" lang="pt-BR" sz="1400" spc="-1" strike="noStrike">
              <a:solidFill>
                <a:srgbClr val="000000"/>
              </a:solidFill>
              <a:latin typeface="Arial"/>
            </a:endParaRPr>
          </a:p>
        </p:txBody>
      </p:sp>
      <p:sp>
        <p:nvSpPr>
          <p:cNvPr id="268" name="CaixaDeTexto 15"/>
          <p:cNvSpPr/>
          <p:nvPr/>
        </p:nvSpPr>
        <p:spPr>
          <a:xfrm>
            <a:off x="5848200" y="1935000"/>
            <a:ext cx="5571720" cy="3930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pt-BR" sz="1800" spc="-1" strike="noStrike">
                <a:solidFill>
                  <a:srgbClr val="000000"/>
                </a:solidFill>
                <a:latin typeface="Roboto Condensed"/>
              </a:rPr>
              <a:t>A forma da terra é representada por diferentes modelos pela Geodésia Superior. </a:t>
            </a:r>
            <a:r>
              <a:rPr b="1" lang="pt-BR" sz="1800" spc="-1" strike="noStrike">
                <a:solidFill>
                  <a:srgbClr val="000000"/>
                </a:solidFill>
                <a:latin typeface="Roboto Condensed"/>
              </a:rPr>
              <a:t>Além da superfície física, também são utilizados como modelos:</a:t>
            </a:r>
            <a:endParaRPr b="0" lang="pt-BR" sz="1800" spc="-1" strike="noStrike">
              <a:solidFill>
                <a:srgbClr val="000000"/>
              </a:solidFill>
              <a:latin typeface="Arial"/>
            </a:endParaRPr>
          </a:p>
          <a:p>
            <a:pPr algn="just">
              <a:lnSpc>
                <a:spcPct val="100000"/>
              </a:lnSpc>
            </a:pPr>
            <a:endParaRPr b="0" lang="pt-BR" sz="1800" spc="-1" strike="noStrike">
              <a:solidFill>
                <a:srgbClr val="000000"/>
              </a:solidFill>
              <a:latin typeface="Arial"/>
            </a:endParaRPr>
          </a:p>
          <a:p>
            <a:pPr algn="just">
              <a:lnSpc>
                <a:spcPct val="100000"/>
              </a:lnSpc>
            </a:pPr>
            <a:r>
              <a:rPr b="1" lang="pt-BR" sz="1800" spc="-1" strike="noStrike">
                <a:solidFill>
                  <a:srgbClr val="000000"/>
                </a:solidFill>
                <a:latin typeface="Roboto Condensed"/>
              </a:rPr>
              <a:t>O Geoide </a:t>
            </a:r>
            <a:r>
              <a:rPr b="0" lang="pt-BR" sz="1800" spc="-1" strike="noStrike">
                <a:solidFill>
                  <a:srgbClr val="000000"/>
                </a:solidFill>
                <a:latin typeface="Roboto Condensed"/>
              </a:rPr>
              <a:t>é a forma correspondente a superfície definida pelo nível médio dos mares. É </a:t>
            </a:r>
            <a:r>
              <a:rPr b="1" lang="pt-BR" sz="1800" spc="-1" strike="noStrike">
                <a:solidFill>
                  <a:srgbClr val="000000"/>
                </a:solidFill>
                <a:latin typeface="Roboto Condensed"/>
              </a:rPr>
              <a:t>a superfície equipotencial do campo gravitacional</a:t>
            </a:r>
            <a:r>
              <a:rPr b="0" lang="pt-BR" sz="1800" spc="-1" strike="noStrike">
                <a:solidFill>
                  <a:srgbClr val="000000"/>
                </a:solidFill>
                <a:latin typeface="Roboto Condensed"/>
              </a:rPr>
              <a:t> da Terra, que coincide com o nível médio dos oceanos.</a:t>
            </a:r>
            <a:endParaRPr b="0" lang="pt-BR" sz="1800" spc="-1" strike="noStrike">
              <a:solidFill>
                <a:srgbClr val="000000"/>
              </a:solidFill>
              <a:latin typeface="Arial"/>
            </a:endParaRPr>
          </a:p>
          <a:p>
            <a:pPr algn="just">
              <a:lnSpc>
                <a:spcPct val="100000"/>
              </a:lnSpc>
            </a:pPr>
            <a:endParaRPr b="0" lang="pt-BR" sz="1800" spc="-1" strike="noStrike">
              <a:solidFill>
                <a:srgbClr val="000000"/>
              </a:solidFill>
              <a:latin typeface="Arial"/>
            </a:endParaRPr>
          </a:p>
          <a:p>
            <a:pPr algn="just">
              <a:lnSpc>
                <a:spcPct val="100000"/>
              </a:lnSpc>
            </a:pPr>
            <a:endParaRPr b="0" lang="pt-BR" sz="1800" spc="-1" strike="noStrike">
              <a:solidFill>
                <a:srgbClr val="000000"/>
              </a:solidFill>
              <a:latin typeface="Arial"/>
            </a:endParaRPr>
          </a:p>
          <a:p>
            <a:pPr algn="just">
              <a:lnSpc>
                <a:spcPct val="100000"/>
              </a:lnSpc>
            </a:pPr>
            <a:r>
              <a:rPr b="1" lang="pt-BR" sz="1800" spc="-1" strike="noStrike">
                <a:solidFill>
                  <a:srgbClr val="000000"/>
                </a:solidFill>
                <a:latin typeface="Roboto Condensed"/>
              </a:rPr>
              <a:t>O Elipsoide </a:t>
            </a:r>
            <a:r>
              <a:rPr b="0" lang="pt-BR" sz="1800" spc="-1" strike="noStrike">
                <a:solidFill>
                  <a:srgbClr val="000000"/>
                </a:solidFill>
                <a:latin typeface="Roboto Condensed"/>
              </a:rPr>
              <a:t>é um modelo matemático que mostra uma representação simplificada e suave da superfície da Terra e que serve como base para os cálculos dos levantamentos geodésicos.</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 Box 3"/>
          <p:cNvSpPr/>
          <p:nvPr/>
        </p:nvSpPr>
        <p:spPr>
          <a:xfrm>
            <a:off x="9505800" y="64468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95D809A4-858E-4EC6-B39E-9C010B46B3F4}"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70" name="PlaceHolder 1"/>
          <p:cNvSpPr>
            <a:spLocks noGrp="1"/>
          </p:cNvSpPr>
          <p:nvPr>
            <p:ph/>
          </p:nvPr>
        </p:nvSpPr>
        <p:spPr>
          <a:xfrm>
            <a:off x="915840" y="1716120"/>
            <a:ext cx="10693080" cy="658440"/>
          </a:xfrm>
          <a:prstGeom prst="rect">
            <a:avLst/>
          </a:prstGeom>
          <a:noFill/>
          <a:ln w="0">
            <a:noFill/>
          </a:ln>
        </p:spPr>
        <p:txBody>
          <a:bodyPr numCol="1" spcCol="0" tIns="91440" bIns="91440" anchor="t">
            <a:noAutofit/>
          </a:bodyPr>
          <a:p>
            <a:pPr indent="0" algn="just">
              <a:lnSpc>
                <a:spcPct val="100000"/>
              </a:lnSpc>
              <a:buNone/>
            </a:pPr>
            <a:r>
              <a:rPr b="1" lang="pt-BR" sz="2800" spc="-1" strike="noStrike">
                <a:solidFill>
                  <a:srgbClr val="000000"/>
                </a:solidFill>
                <a:latin typeface="Roboto Condensed"/>
                <a:ea typeface="Roboto Condensed"/>
              </a:rPr>
              <a:t>Geodésia Superior</a:t>
            </a:r>
            <a:endParaRPr b="0" lang="pt-BR" sz="2800" spc="-1" strike="noStrike">
              <a:solidFill>
                <a:srgbClr val="000000"/>
              </a:solidFill>
              <a:latin typeface="Roboto Condensed"/>
            </a:endParaRPr>
          </a:p>
          <a:p>
            <a:pPr indent="0" algn="just">
              <a:lnSpc>
                <a:spcPct val="100000"/>
              </a:lnSpc>
              <a:buNone/>
            </a:pPr>
            <a:endParaRPr b="0" lang="pt-BR" sz="1600" spc="-1" strike="noStrike">
              <a:solidFill>
                <a:srgbClr val="000000"/>
              </a:solidFill>
              <a:latin typeface="Roboto Condensed"/>
            </a:endParaRPr>
          </a:p>
          <a:p>
            <a:pPr indent="0">
              <a:lnSpc>
                <a:spcPct val="100000"/>
              </a:lnSpc>
              <a:buNone/>
            </a:pPr>
            <a:endParaRPr b="0" lang="pt-BR" sz="1600" spc="-1" strike="noStrike">
              <a:solidFill>
                <a:srgbClr val="000000"/>
              </a:solidFill>
              <a:latin typeface="Roboto Condensed"/>
            </a:endParaRPr>
          </a:p>
        </p:txBody>
      </p:sp>
      <p:sp>
        <p:nvSpPr>
          <p:cNvPr id="271"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1.0. Conceitos Gerais</a:t>
            </a:r>
            <a:endParaRPr b="0" lang="pt-BR" sz="3000" spc="-1" strike="noStrike">
              <a:solidFill>
                <a:srgbClr val="000000"/>
              </a:solidFill>
              <a:latin typeface="Arial"/>
            </a:endParaRPr>
          </a:p>
        </p:txBody>
      </p:sp>
      <p:pic>
        <p:nvPicPr>
          <p:cNvPr id="272" name="Picture 2" descr=""/>
          <p:cNvPicPr/>
          <p:nvPr/>
        </p:nvPicPr>
        <p:blipFill>
          <a:blip r:embed="rId1"/>
          <a:stretch/>
        </p:blipFill>
        <p:spPr>
          <a:xfrm>
            <a:off x="5386320" y="2498760"/>
            <a:ext cx="3744720" cy="3742920"/>
          </a:xfrm>
          <a:prstGeom prst="rect">
            <a:avLst/>
          </a:prstGeom>
          <a:ln w="0">
            <a:noFill/>
          </a:ln>
        </p:spPr>
      </p:pic>
      <p:pic>
        <p:nvPicPr>
          <p:cNvPr id="273" name="Picture 4" descr=""/>
          <p:cNvPicPr/>
          <p:nvPr/>
        </p:nvPicPr>
        <p:blipFill>
          <a:blip r:embed="rId2"/>
          <a:stretch/>
        </p:blipFill>
        <p:spPr>
          <a:xfrm>
            <a:off x="911160" y="2478240"/>
            <a:ext cx="3742920" cy="3744720"/>
          </a:xfrm>
          <a:prstGeom prst="rect">
            <a:avLst/>
          </a:prstGeom>
          <a:ln w="0">
            <a:noFill/>
          </a:ln>
        </p:spPr>
      </p:pic>
      <p:sp>
        <p:nvSpPr>
          <p:cNvPr id="274" name="CaixaDeTexto 7"/>
          <p:cNvSpPr/>
          <p:nvPr/>
        </p:nvSpPr>
        <p:spPr>
          <a:xfrm>
            <a:off x="922320" y="6321600"/>
            <a:ext cx="439236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rgbClr val="202122"/>
                </a:solidFill>
                <a:latin typeface="Roboto Condensed"/>
              </a:rPr>
              <a:t>Ondulação geoidal em escala</a:t>
            </a:r>
            <a:endParaRPr b="0" lang="pt-BR" sz="1400" spc="-1" strike="noStrike">
              <a:solidFill>
                <a:srgbClr val="000000"/>
              </a:solidFill>
              <a:latin typeface="Arial"/>
            </a:endParaRPr>
          </a:p>
        </p:txBody>
      </p:sp>
      <p:sp>
        <p:nvSpPr>
          <p:cNvPr id="275" name="CaixaDeTexto 9"/>
          <p:cNvSpPr/>
          <p:nvPr/>
        </p:nvSpPr>
        <p:spPr>
          <a:xfrm>
            <a:off x="5361120" y="6262560"/>
            <a:ext cx="402552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rgbClr val="202122"/>
                </a:solidFill>
                <a:latin typeface="Roboto Condensed"/>
              </a:rPr>
              <a:t>Ondulação geoidal com exagero vertical (fator de escala 10000).</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Desdemona template">
  <a:themeElements>
    <a:clrScheme name="Azul Quent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Desdemona template">
  <a:themeElements>
    <a:clrScheme name="Azul Quent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Desdemona template">
  <a:themeElements>
    <a:clrScheme name="Azul Quent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Desdemona template">
  <a:themeElements>
    <a:clrScheme name="Azul Quent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Desdemona template">
  <a:themeElements>
    <a:clrScheme name="Azul Quent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Desdemona template">
  <a:themeElements>
    <a:clrScheme name="Azul Quent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Aula 02 - Impermeabilização - Fundamentos</Template>
  <TotalTime>522</TotalTime>
  <Application>LibreOffice/7.5.5.2$Windows_X86_64 LibreOffice_project/ca8fe7424262805f223b9a2334bc7181abbcbf5e</Application>
  <AppVersion>15.0000</AppVersion>
  <Words>2757</Words>
  <Paragraphs>330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2011-01-28T13:17:42Z</dcterms:created>
  <dc:creator>Ridalva</dc:creator>
  <dc:description/>
  <dc:language>pt-BR</dc:language>
  <cp:lastModifiedBy/>
  <cp:lastPrinted>1601-01-01T00:00:00Z</cp:lastPrinted>
  <dcterms:modified xsi:type="dcterms:W3CDTF">2025-11-06T18:14:44Z</dcterms:modified>
  <cp:revision>224</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48</vt:i4>
  </property>
  <property fmtid="{D5CDD505-2E9C-101B-9397-08002B2CF9AE}" pid="4" name="PresentationFormat">
    <vt:lpwstr>Widescreen</vt:lpwstr>
  </property>
  <property fmtid="{D5CDD505-2E9C-101B-9397-08002B2CF9AE}" pid="5" name="Slides">
    <vt:i4>48</vt:i4>
  </property>
</Properties>
</file>